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sldIdLst>
    <p:sldId id="258" r:id="rId2"/>
    <p:sldId id="259" r:id="rId3"/>
    <p:sldId id="319" r:id="rId4"/>
    <p:sldId id="257" r:id="rId5"/>
    <p:sldId id="302" r:id="rId6"/>
    <p:sldId id="291" r:id="rId7"/>
    <p:sldId id="292" r:id="rId8"/>
    <p:sldId id="301" r:id="rId9"/>
    <p:sldId id="337" r:id="rId10"/>
    <p:sldId id="338" r:id="rId11"/>
    <p:sldId id="339" r:id="rId12"/>
    <p:sldId id="336" r:id="rId13"/>
    <p:sldId id="293" r:id="rId14"/>
    <p:sldId id="294" r:id="rId15"/>
    <p:sldId id="263" r:id="rId16"/>
    <p:sldId id="273" r:id="rId17"/>
    <p:sldId id="272" r:id="rId18"/>
    <p:sldId id="265" r:id="rId19"/>
    <p:sldId id="299" r:id="rId20"/>
    <p:sldId id="266" r:id="rId21"/>
    <p:sldId id="267" r:id="rId22"/>
    <p:sldId id="303" r:id="rId23"/>
    <p:sldId id="270" r:id="rId24"/>
    <p:sldId id="271" r:id="rId25"/>
    <p:sldId id="274" r:id="rId26"/>
    <p:sldId id="340" r:id="rId27"/>
    <p:sldId id="280" r:id="rId28"/>
    <p:sldId id="283" r:id="rId29"/>
    <p:sldId id="278" r:id="rId30"/>
    <p:sldId id="288" r:id="rId31"/>
    <p:sldId id="282" r:id="rId32"/>
    <p:sldId id="286" r:id="rId33"/>
    <p:sldId id="290" r:id="rId34"/>
    <p:sldId id="281" r:id="rId35"/>
    <p:sldId id="279" r:id="rId36"/>
    <p:sldId id="287" r:id="rId37"/>
    <p:sldId id="300" r:id="rId38"/>
    <p:sldId id="341" r:id="rId39"/>
    <p:sldId id="304" r:id="rId40"/>
    <p:sldId id="305" r:id="rId41"/>
    <p:sldId id="311" r:id="rId42"/>
    <p:sldId id="315" r:id="rId43"/>
    <p:sldId id="312" r:id="rId44"/>
    <p:sldId id="316" r:id="rId45"/>
    <p:sldId id="314" r:id="rId46"/>
    <p:sldId id="307" r:id="rId47"/>
    <p:sldId id="306" r:id="rId48"/>
    <p:sldId id="313" r:id="rId49"/>
    <p:sldId id="309" r:id="rId50"/>
    <p:sldId id="330" r:id="rId51"/>
    <p:sldId id="331" r:id="rId52"/>
    <p:sldId id="332" r:id="rId53"/>
    <p:sldId id="334" r:id="rId54"/>
    <p:sldId id="325" r:id="rId55"/>
    <p:sldId id="333" r:id="rId56"/>
    <p:sldId id="308" r:id="rId57"/>
    <p:sldId id="317" r:id="rId58"/>
    <p:sldId id="318" r:id="rId59"/>
    <p:sldId id="320" r:id="rId60"/>
    <p:sldId id="328" r:id="rId61"/>
    <p:sldId id="321" r:id="rId62"/>
    <p:sldId id="322" r:id="rId63"/>
    <p:sldId id="323" r:id="rId64"/>
    <p:sldId id="324" r:id="rId65"/>
    <p:sldId id="329" r:id="rId66"/>
    <p:sldId id="342" r:id="rId67"/>
    <p:sldId id="343" r:id="rId68"/>
    <p:sldId id="349" r:id="rId69"/>
    <p:sldId id="344" r:id="rId70"/>
    <p:sldId id="348" r:id="rId71"/>
    <p:sldId id="347" r:id="rId72"/>
    <p:sldId id="346" r:id="rId73"/>
    <p:sldId id="345" r:id="rId74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" id="{499ACA80-F11A-4AC4-B7BC-FA941BB885BA}">
          <p14:sldIdLst>
            <p14:sldId id="258"/>
          </p14:sldIdLst>
        </p14:section>
        <p14:section name="Template" id="{A06030D1-6EED-44D7-8827-ED6AACE12C2B}">
          <p14:sldIdLst>
            <p14:sldId id="259"/>
            <p14:sldId id="319"/>
          </p14:sldIdLst>
        </p14:section>
        <p14:section name="Contents" id="{8F5EBAA4-AFC8-4EDC-8A18-3864743BFD33}">
          <p14:sldIdLst>
            <p14:sldId id="257"/>
            <p14:sldId id="302"/>
            <p14:sldId id="291"/>
            <p14:sldId id="292"/>
            <p14:sldId id="301"/>
            <p14:sldId id="337"/>
            <p14:sldId id="338"/>
            <p14:sldId id="339"/>
            <p14:sldId id="336"/>
            <p14:sldId id="293"/>
            <p14:sldId id="294"/>
          </p14:sldIdLst>
        </p14:section>
        <p14:section name="Number" id="{1190D021-D7E4-4FA4-B35F-AC32331AD3BC}">
          <p14:sldIdLst>
            <p14:sldId id="263"/>
            <p14:sldId id="273"/>
            <p14:sldId id="272"/>
            <p14:sldId id="265"/>
            <p14:sldId id="299"/>
            <p14:sldId id="266"/>
            <p14:sldId id="267"/>
            <p14:sldId id="303"/>
            <p14:sldId id="270"/>
            <p14:sldId id="271"/>
            <p14:sldId id="274"/>
            <p14:sldId id="340"/>
          </p14:sldIdLst>
        </p14:section>
        <p14:section name="Geometry" id="{22B21492-05FE-41CE-A945-A8985BD9FC6D}">
          <p14:sldIdLst>
            <p14:sldId id="280"/>
            <p14:sldId id="283"/>
            <p14:sldId id="278"/>
            <p14:sldId id="288"/>
            <p14:sldId id="282"/>
            <p14:sldId id="286"/>
            <p14:sldId id="290"/>
            <p14:sldId id="281"/>
            <p14:sldId id="279"/>
            <p14:sldId id="287"/>
            <p14:sldId id="300"/>
            <p14:sldId id="341"/>
          </p14:sldIdLst>
        </p14:section>
        <p14:section name="Algebra" id="{4AAD9B1F-667C-4ECA-8AB1-B6DC39193FA4}">
          <p14:sldIdLst>
            <p14:sldId id="304"/>
            <p14:sldId id="305"/>
            <p14:sldId id="311"/>
            <p14:sldId id="315"/>
            <p14:sldId id="312"/>
            <p14:sldId id="316"/>
            <p14:sldId id="314"/>
            <p14:sldId id="307"/>
            <p14:sldId id="306"/>
            <p14:sldId id="313"/>
            <p14:sldId id="309"/>
            <p14:sldId id="330"/>
            <p14:sldId id="331"/>
            <p14:sldId id="332"/>
            <p14:sldId id="334"/>
            <p14:sldId id="325"/>
            <p14:sldId id="333"/>
            <p14:sldId id="308"/>
            <p14:sldId id="317"/>
            <p14:sldId id="318"/>
            <p14:sldId id="320"/>
            <p14:sldId id="328"/>
            <p14:sldId id="321"/>
            <p14:sldId id="322"/>
            <p14:sldId id="323"/>
            <p14:sldId id="324"/>
            <p14:sldId id="329"/>
            <p14:sldId id="342"/>
            <p14:sldId id="343"/>
          </p14:sldIdLst>
        </p14:section>
        <p14:section name="Data Handling" id="{DB300992-2259-45AB-9197-C4E8533E883A}">
          <p14:sldIdLst>
            <p14:sldId id="349"/>
            <p14:sldId id="344"/>
            <p14:sldId id="348"/>
            <p14:sldId id="347"/>
            <p14:sldId id="346"/>
            <p14:sldId id="345"/>
          </p14:sldIdLst>
        </p14:section>
        <p14:section name="Problem Solving and Functional" id="{1B6DAFFE-733E-4FED-BA19-6466D59E33B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3D00"/>
    <a:srgbClr val="2E1700"/>
    <a:srgbClr val="663300"/>
    <a:srgbClr val="422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33" autoAdjust="0"/>
    <p:restoredTop sz="94434" autoAdjust="0"/>
  </p:normalViewPr>
  <p:slideViewPr>
    <p:cSldViewPr snapToGrid="0">
      <p:cViewPr varScale="1">
        <p:scale>
          <a:sx n="46" d="100"/>
          <a:sy n="46" d="100"/>
        </p:scale>
        <p:origin x="4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E5AFC-729D-4646-9592-D32B087E59BA}" type="datetimeFigureOut">
              <a:rPr lang="en-GB" smtClean="0"/>
              <a:t>09/02/2016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6F681-1918-4538-9E1A-CEEA37DF2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22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6F681-1918-4538-9E1A-CEEA37DF201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51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CEA2-5E92-4B68-AD96-7D39174232A6}" type="datetime1">
              <a:rPr lang="en-GB" smtClean="0"/>
              <a:t>09/02/2016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E351-B74A-4F67-B3A9-F2E28BE5A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3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63FB-0AB3-44D5-88C4-46941C6D19A3}" type="datetime1">
              <a:rPr lang="en-GB" smtClean="0"/>
              <a:t>09/02/2016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E351-B74A-4F67-B3A9-F2E28BE5A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1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9934-7D36-4799-B07F-A54E8B2F7E9C}" type="datetime1">
              <a:rPr lang="en-GB" smtClean="0"/>
              <a:t>09/02/2016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E351-B74A-4F67-B3A9-F2E28BE5A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49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9F1F-C574-42AD-8866-7D28B1FD902F}" type="datetime1">
              <a:rPr lang="en-GB" smtClean="0"/>
              <a:t>09/02/2016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E351-B74A-4F67-B3A9-F2E28BE5A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80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2704-4E6C-4316-9DDA-316C3AFB757F}" type="datetime1">
              <a:rPr lang="en-GB" smtClean="0"/>
              <a:t>09/02/2016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E351-B74A-4F67-B3A9-F2E28BE5A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16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1892-F6B9-489A-94DD-8834F5FC2994}" type="datetime1">
              <a:rPr lang="en-GB" smtClean="0"/>
              <a:t>09/02/2016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E351-B74A-4F67-B3A9-F2E28BE5A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78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F670-2102-457D-8B10-CA5BF4A06F2F}" type="datetime1">
              <a:rPr lang="en-GB" smtClean="0"/>
              <a:t>09/02/2016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E351-B74A-4F67-B3A9-F2E28BE5A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79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6E5C5-6C47-407B-814F-6872A5536568}" type="datetime1">
              <a:rPr lang="en-GB" smtClean="0"/>
              <a:t>09/02/2016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E351-B74A-4F67-B3A9-F2E28BE5A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21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869D-814F-4C70-AC4C-87BE528F8AAC}" type="datetime1">
              <a:rPr lang="en-GB" smtClean="0"/>
              <a:t>09/02/2016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E351-B74A-4F67-B3A9-F2E28BE5A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36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585-4CB4-497E-AB4E-B2FBAC721CCA}" type="datetime1">
              <a:rPr lang="en-GB" smtClean="0"/>
              <a:t>09/02/2016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E351-B74A-4F67-B3A9-F2E28BE5A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49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6F99-7C2C-48E6-8E60-91CBA7D28C4A}" type="datetime1">
              <a:rPr lang="en-GB" smtClean="0"/>
              <a:t>09/02/2016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E351-B74A-4F67-B3A9-F2E28BE5A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73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80000" b="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99CE0-45EF-47E9-9615-70F263817134}" type="datetime1">
              <a:rPr lang="en-GB" smtClean="0"/>
              <a:t>09/02/2016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FE351-B74A-4F67-B3A9-F2E28BE5A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42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issbsresources@gmail.co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3" Type="http://schemas.openxmlformats.org/officeDocument/2006/relationships/hyperlink" Target="https://twitter.com/MissBsResources" TargetMode="External"/><Relationship Id="rId7" Type="http://schemas.openxmlformats.org/officeDocument/2006/relationships/slide" Target="slide56.xml"/><Relationship Id="rId12" Type="http://schemas.openxmlformats.org/officeDocument/2006/relationships/slide" Target="slide62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5.xml"/><Relationship Id="rId11" Type="http://schemas.openxmlformats.org/officeDocument/2006/relationships/slide" Target="slide61.xml"/><Relationship Id="rId5" Type="http://schemas.openxmlformats.org/officeDocument/2006/relationships/slide" Target="slide54.xml"/><Relationship Id="rId10" Type="http://schemas.openxmlformats.org/officeDocument/2006/relationships/slide" Target="slide60.xml"/><Relationship Id="rId4" Type="http://schemas.openxmlformats.org/officeDocument/2006/relationships/slide" Target="slide53.xml"/><Relationship Id="rId9" Type="http://schemas.openxmlformats.org/officeDocument/2006/relationships/slide" Target="slide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MissBsResources" TargetMode="External"/><Relationship Id="rId7" Type="http://schemas.openxmlformats.org/officeDocument/2006/relationships/slide" Target="slide66.xml"/><Relationship Id="rId2" Type="http://schemas.openxmlformats.org/officeDocument/2006/relationships/slide" Target="slide6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7.xml"/><Relationship Id="rId5" Type="http://schemas.openxmlformats.org/officeDocument/2006/relationships/slide" Target="slide65.xml"/><Relationship Id="rId4" Type="http://schemas.openxmlformats.org/officeDocument/2006/relationships/slide" Target="slide6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3" Type="http://schemas.openxmlformats.org/officeDocument/2006/relationships/hyperlink" Target="https://twitter.com/MissBsResources" TargetMode="External"/><Relationship Id="rId7" Type="http://schemas.openxmlformats.org/officeDocument/2006/relationships/slide" Target="slide72.xml"/><Relationship Id="rId2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1.xml"/><Relationship Id="rId5" Type="http://schemas.openxmlformats.org/officeDocument/2006/relationships/slide" Target="slide70.xml"/><Relationship Id="rId4" Type="http://schemas.openxmlformats.org/officeDocument/2006/relationships/slide" Target="slide6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8.png"/><Relationship Id="rId3" Type="http://schemas.openxmlformats.org/officeDocument/2006/relationships/image" Target="../media/image34.jpeg"/><Relationship Id="rId7" Type="http://schemas.openxmlformats.org/officeDocument/2006/relationships/image" Target="../media/image39.jpeg"/><Relationship Id="rId12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4.jpeg"/><Relationship Id="rId5" Type="http://schemas.openxmlformats.org/officeDocument/2006/relationships/image" Target="../media/image40.png"/><Relationship Id="rId10" Type="http://schemas.openxmlformats.org/officeDocument/2006/relationships/image" Target="../media/image43.jpe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3" Type="http://schemas.openxmlformats.org/officeDocument/2006/relationships/image" Target="../media/image3.jpeg"/><Relationship Id="rId7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0.png"/><Relationship Id="rId7" Type="http://schemas.openxmlformats.org/officeDocument/2006/relationships/image" Target="../media/image5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4" Type="http://schemas.openxmlformats.org/officeDocument/2006/relationships/image" Target="../media/image500.png"/><Relationship Id="rId9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3.jpe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0.png"/><Relationship Id="rId2" Type="http://schemas.openxmlformats.org/officeDocument/2006/relationships/image" Target="../media/image45.jpe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8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7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77.jpeg"/><Relationship Id="rId3" Type="http://schemas.openxmlformats.org/officeDocument/2006/relationships/image" Target="../media/image75.jpe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image" Target="../media/image3.jpe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0.png"/><Relationship Id="rId15" Type="http://schemas.openxmlformats.org/officeDocument/2006/relationships/image" Target="../media/image84.png"/><Relationship Id="rId10" Type="http://schemas.openxmlformats.org/officeDocument/2006/relationships/image" Target="../media/image76.gif"/><Relationship Id="rId4" Type="http://schemas.openxmlformats.org/officeDocument/2006/relationships/image" Target="../media/image730.png"/><Relationship Id="rId9" Type="http://schemas.openxmlformats.org/officeDocument/2006/relationships/image" Target="../media/image78.png"/><Relationship Id="rId14" Type="http://schemas.openxmlformats.org/officeDocument/2006/relationships/image" Target="../media/image7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9.jpeg"/><Relationship Id="rId7" Type="http://schemas.openxmlformats.org/officeDocument/2006/relationships/image" Target="../media/image10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82.png"/><Relationship Id="rId9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26" Type="http://schemas.openxmlformats.org/officeDocument/2006/relationships/image" Target="../media/image126.png"/><Relationship Id="rId3" Type="http://schemas.openxmlformats.org/officeDocument/2006/relationships/image" Target="../media/image84.jpeg"/><Relationship Id="rId21" Type="http://schemas.openxmlformats.org/officeDocument/2006/relationships/image" Target="../media/image122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5" Type="http://schemas.openxmlformats.org/officeDocument/2006/relationships/image" Target="../media/image125.png"/><Relationship Id="rId2" Type="http://schemas.openxmlformats.org/officeDocument/2006/relationships/image" Target="../media/image3.jpeg"/><Relationship Id="rId16" Type="http://schemas.openxmlformats.org/officeDocument/2006/relationships/image" Target="../media/image117.png"/><Relationship Id="rId20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24" Type="http://schemas.openxmlformats.org/officeDocument/2006/relationships/image" Target="../media/image124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23" Type="http://schemas.openxmlformats.org/officeDocument/2006/relationships/image" Target="../media/image75.jpeg"/><Relationship Id="rId10" Type="http://schemas.openxmlformats.org/officeDocument/2006/relationships/image" Target="../media/image111.png"/><Relationship Id="rId19" Type="http://schemas.openxmlformats.org/officeDocument/2006/relationships/image" Target="../media/image120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Relationship Id="rId22" Type="http://schemas.openxmlformats.org/officeDocument/2006/relationships/image" Target="../media/image12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3" Type="http://schemas.openxmlformats.org/officeDocument/2006/relationships/image" Target="../media/image98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2" Type="http://schemas.openxmlformats.org/officeDocument/2006/relationships/image" Target="../media/image3.jpeg"/><Relationship Id="rId16" Type="http://schemas.openxmlformats.org/officeDocument/2006/relationships/image" Target="../media/image1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11" Type="http://schemas.openxmlformats.org/officeDocument/2006/relationships/image" Target="../media/image134.png"/><Relationship Id="rId5" Type="http://schemas.openxmlformats.org/officeDocument/2006/relationships/image" Target="../media/image129.png"/><Relationship Id="rId15" Type="http://schemas.openxmlformats.org/officeDocument/2006/relationships/image" Target="../media/image138.png"/><Relationship Id="rId10" Type="http://schemas.openxmlformats.org/officeDocument/2006/relationships/image" Target="../media/image133.png"/><Relationship Id="rId4" Type="http://schemas.openxmlformats.org/officeDocument/2006/relationships/image" Target="../media/image99.png"/><Relationship Id="rId9" Type="http://schemas.openxmlformats.org/officeDocument/2006/relationships/image" Target="../media/image132.png"/><Relationship Id="rId14" Type="http://schemas.openxmlformats.org/officeDocument/2006/relationships/image" Target="../media/image10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04.png"/><Relationship Id="rId7" Type="http://schemas.openxmlformats.org/officeDocument/2006/relationships/image" Target="../media/image1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5" Type="http://schemas.openxmlformats.org/officeDocument/2006/relationships/image" Target="../media/image105.gif"/><Relationship Id="rId4" Type="http://schemas.openxmlformats.org/officeDocument/2006/relationships/image" Target="../media/image7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3.jpeg"/><Relationship Id="rId7" Type="http://schemas.openxmlformats.org/officeDocument/2006/relationships/image" Target="../media/image149.pn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29.jpeg"/><Relationship Id="rId9" Type="http://schemas.openxmlformats.org/officeDocument/2006/relationships/image" Target="../media/image15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77.jpeg"/><Relationship Id="rId18" Type="http://schemas.openxmlformats.org/officeDocument/2006/relationships/image" Target="../media/image165.png"/><Relationship Id="rId26" Type="http://schemas.openxmlformats.org/officeDocument/2006/relationships/image" Target="../media/image173.png"/><Relationship Id="rId3" Type="http://schemas.openxmlformats.org/officeDocument/2006/relationships/image" Target="../media/image137.png"/><Relationship Id="rId21" Type="http://schemas.openxmlformats.org/officeDocument/2006/relationships/image" Target="../media/image168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17" Type="http://schemas.openxmlformats.org/officeDocument/2006/relationships/image" Target="../media/image164.png"/><Relationship Id="rId25" Type="http://schemas.openxmlformats.org/officeDocument/2006/relationships/image" Target="../media/image172.png"/><Relationship Id="rId2" Type="http://schemas.openxmlformats.org/officeDocument/2006/relationships/image" Target="../media/image75.jpeg"/><Relationship Id="rId16" Type="http://schemas.openxmlformats.org/officeDocument/2006/relationships/image" Target="../media/image163.png"/><Relationship Id="rId20" Type="http://schemas.openxmlformats.org/officeDocument/2006/relationships/image" Target="../media/image1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24" Type="http://schemas.openxmlformats.org/officeDocument/2006/relationships/image" Target="../media/image171.png"/><Relationship Id="rId5" Type="http://schemas.openxmlformats.org/officeDocument/2006/relationships/image" Target="../media/image3.jpeg"/><Relationship Id="rId15" Type="http://schemas.openxmlformats.org/officeDocument/2006/relationships/image" Target="../media/image162.png"/><Relationship Id="rId23" Type="http://schemas.openxmlformats.org/officeDocument/2006/relationships/image" Target="../media/image170.png"/><Relationship Id="rId10" Type="http://schemas.openxmlformats.org/officeDocument/2006/relationships/image" Target="../media/image158.png"/><Relationship Id="rId19" Type="http://schemas.openxmlformats.org/officeDocument/2006/relationships/image" Target="../media/image166.png"/><Relationship Id="rId4" Type="http://schemas.openxmlformats.org/officeDocument/2006/relationships/image" Target="../media/image138.gif"/><Relationship Id="rId9" Type="http://schemas.openxmlformats.org/officeDocument/2006/relationships/image" Target="../media/image157.png"/><Relationship Id="rId14" Type="http://schemas.openxmlformats.org/officeDocument/2006/relationships/image" Target="../media/image161.png"/><Relationship Id="rId22" Type="http://schemas.openxmlformats.org/officeDocument/2006/relationships/image" Target="../media/image169.png"/><Relationship Id="rId27" Type="http://schemas.openxmlformats.org/officeDocument/2006/relationships/image" Target="../media/image17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75.jpeg"/><Relationship Id="rId7" Type="http://schemas.openxmlformats.org/officeDocument/2006/relationships/image" Target="../media/image17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3.png"/><Relationship Id="rId5" Type="http://schemas.openxmlformats.org/officeDocument/2006/relationships/image" Target="../media/image141.gif"/><Relationship Id="rId4" Type="http://schemas.openxmlformats.org/officeDocument/2006/relationships/image" Target="../media/image1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jpeg"/><Relationship Id="rId5" Type="http://schemas.openxmlformats.org/officeDocument/2006/relationships/image" Target="../media/image146.jpeg"/><Relationship Id="rId4" Type="http://schemas.openxmlformats.org/officeDocument/2006/relationships/image" Target="../media/image1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5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89.png"/><Relationship Id="rId18" Type="http://schemas.openxmlformats.org/officeDocument/2006/relationships/image" Target="../media/image194.png"/><Relationship Id="rId3" Type="http://schemas.openxmlformats.org/officeDocument/2006/relationships/image" Target="../media/image177.png"/><Relationship Id="rId7" Type="http://schemas.openxmlformats.org/officeDocument/2006/relationships/image" Target="../media/image183.png"/><Relationship Id="rId12" Type="http://schemas.openxmlformats.org/officeDocument/2006/relationships/image" Target="../media/image188.png"/><Relationship Id="rId17" Type="http://schemas.openxmlformats.org/officeDocument/2006/relationships/image" Target="../media/image193.png"/><Relationship Id="rId2" Type="http://schemas.openxmlformats.org/officeDocument/2006/relationships/image" Target="../media/image3.jpeg"/><Relationship Id="rId16" Type="http://schemas.openxmlformats.org/officeDocument/2006/relationships/image" Target="../media/image1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2.png"/><Relationship Id="rId11" Type="http://schemas.openxmlformats.org/officeDocument/2006/relationships/image" Target="../media/image187.png"/><Relationship Id="rId5" Type="http://schemas.openxmlformats.org/officeDocument/2006/relationships/image" Target="../media/image181.png"/><Relationship Id="rId15" Type="http://schemas.openxmlformats.org/officeDocument/2006/relationships/image" Target="../media/image191.png"/><Relationship Id="rId10" Type="http://schemas.openxmlformats.org/officeDocument/2006/relationships/image" Target="../media/image186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Relationship Id="rId14" Type="http://schemas.openxmlformats.org/officeDocument/2006/relationships/image" Target="../media/image19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hyperlink" Target="https://twitter.com/MissBsResources" TargetMode="External"/><Relationship Id="rId7" Type="http://schemas.openxmlformats.org/officeDocument/2006/relationships/slide" Target="slide19.xml"/><Relationship Id="rId12" Type="http://schemas.openxmlformats.org/officeDocument/2006/relationships/slide" Target="slide25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11" Type="http://schemas.openxmlformats.org/officeDocument/2006/relationships/slide" Target="slide24.xml"/><Relationship Id="rId5" Type="http://schemas.openxmlformats.org/officeDocument/2006/relationships/slide" Target="slide17.xml"/><Relationship Id="rId10" Type="http://schemas.openxmlformats.org/officeDocument/2006/relationships/slide" Target="slide23.xml"/><Relationship Id="rId4" Type="http://schemas.openxmlformats.org/officeDocument/2006/relationships/slide" Target="slide16.xml"/><Relationship Id="rId9" Type="http://schemas.openxmlformats.org/officeDocument/2006/relationships/slide" Target="slide2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0.png"/><Relationship Id="rId13" Type="http://schemas.openxmlformats.org/officeDocument/2006/relationships/image" Target="../media/image198.png"/><Relationship Id="rId18" Type="http://schemas.openxmlformats.org/officeDocument/2006/relationships/image" Target="../media/image203.png"/><Relationship Id="rId3" Type="http://schemas.openxmlformats.org/officeDocument/2006/relationships/image" Target="../media/image4.jpeg"/><Relationship Id="rId7" Type="http://schemas.openxmlformats.org/officeDocument/2006/relationships/image" Target="../media/image1920.png"/><Relationship Id="rId12" Type="http://schemas.openxmlformats.org/officeDocument/2006/relationships/image" Target="../media/image197.png"/><Relationship Id="rId17" Type="http://schemas.openxmlformats.org/officeDocument/2006/relationships/image" Target="../media/image202.png"/><Relationship Id="rId2" Type="http://schemas.openxmlformats.org/officeDocument/2006/relationships/image" Target="../media/image3.jpeg"/><Relationship Id="rId16" Type="http://schemas.openxmlformats.org/officeDocument/2006/relationships/image" Target="../media/image201.png"/><Relationship Id="rId20" Type="http://schemas.openxmlformats.org/officeDocument/2006/relationships/image" Target="../media/image2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0.png"/><Relationship Id="rId11" Type="http://schemas.openxmlformats.org/officeDocument/2006/relationships/image" Target="../media/image196.png"/><Relationship Id="rId5" Type="http://schemas.openxmlformats.org/officeDocument/2006/relationships/image" Target="../media/image1900.png"/><Relationship Id="rId15" Type="http://schemas.openxmlformats.org/officeDocument/2006/relationships/image" Target="../media/image200.png"/><Relationship Id="rId10" Type="http://schemas.openxmlformats.org/officeDocument/2006/relationships/image" Target="../media/image195.png"/><Relationship Id="rId19" Type="http://schemas.openxmlformats.org/officeDocument/2006/relationships/image" Target="../media/image204.png"/><Relationship Id="rId4" Type="http://schemas.openxmlformats.org/officeDocument/2006/relationships/image" Target="../media/image1890.png"/><Relationship Id="rId9" Type="http://schemas.openxmlformats.org/officeDocument/2006/relationships/image" Target="../media/image1940.png"/><Relationship Id="rId14" Type="http://schemas.openxmlformats.org/officeDocument/2006/relationships/image" Target="../media/image19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4.jpeg"/><Relationship Id="rId7" Type="http://schemas.openxmlformats.org/officeDocument/2006/relationships/image" Target="../media/image20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10" Type="http://schemas.openxmlformats.org/officeDocument/2006/relationships/image" Target="../media/image212.png"/><Relationship Id="rId4" Type="http://schemas.openxmlformats.org/officeDocument/2006/relationships/image" Target="../media/image206.png"/><Relationship Id="rId9" Type="http://schemas.openxmlformats.org/officeDocument/2006/relationships/image" Target="../media/image21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3" Type="http://schemas.openxmlformats.org/officeDocument/2006/relationships/image" Target="../media/image4.jpeg"/><Relationship Id="rId7" Type="http://schemas.openxmlformats.org/officeDocument/2006/relationships/image" Target="../media/image2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5.png"/><Relationship Id="rId5" Type="http://schemas.openxmlformats.org/officeDocument/2006/relationships/image" Target="../media/image214.png"/><Relationship Id="rId4" Type="http://schemas.openxmlformats.org/officeDocument/2006/relationships/image" Target="../media/image21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218.png"/><Relationship Id="rId7" Type="http://schemas.openxmlformats.org/officeDocument/2006/relationships/image" Target="../media/image2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1.png"/><Relationship Id="rId5" Type="http://schemas.openxmlformats.org/officeDocument/2006/relationships/image" Target="../media/image220.png"/><Relationship Id="rId4" Type="http://schemas.openxmlformats.org/officeDocument/2006/relationships/image" Target="../media/image2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4" Type="http://schemas.openxmlformats.org/officeDocument/2006/relationships/image" Target="../media/image22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236.png"/><Relationship Id="rId3" Type="http://schemas.openxmlformats.org/officeDocument/2006/relationships/image" Target="../media/image4.jpeg"/><Relationship Id="rId7" Type="http://schemas.openxmlformats.org/officeDocument/2006/relationships/image" Target="../media/image230.png"/><Relationship Id="rId12" Type="http://schemas.openxmlformats.org/officeDocument/2006/relationships/image" Target="../media/image2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9.png"/><Relationship Id="rId11" Type="http://schemas.openxmlformats.org/officeDocument/2006/relationships/image" Target="../media/image234.png"/><Relationship Id="rId5" Type="http://schemas.openxmlformats.org/officeDocument/2006/relationships/image" Target="../media/image228.png"/><Relationship Id="rId10" Type="http://schemas.openxmlformats.org/officeDocument/2006/relationships/image" Target="../media/image233.png"/><Relationship Id="rId4" Type="http://schemas.openxmlformats.org/officeDocument/2006/relationships/image" Target="../media/image227.png"/><Relationship Id="rId9" Type="http://schemas.openxmlformats.org/officeDocument/2006/relationships/image" Target="../media/image232.png"/><Relationship Id="rId14" Type="http://schemas.openxmlformats.org/officeDocument/2006/relationships/image" Target="../media/image23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13" Type="http://schemas.openxmlformats.org/officeDocument/2006/relationships/image" Target="../media/image248.png"/><Relationship Id="rId3" Type="http://schemas.openxmlformats.org/officeDocument/2006/relationships/image" Target="../media/image238.png"/><Relationship Id="rId7" Type="http://schemas.openxmlformats.org/officeDocument/2006/relationships/image" Target="../media/image242.png"/><Relationship Id="rId12" Type="http://schemas.openxmlformats.org/officeDocument/2006/relationships/image" Target="../media/image247.png"/><Relationship Id="rId2" Type="http://schemas.openxmlformats.org/officeDocument/2006/relationships/image" Target="../media/image3.jpeg"/><Relationship Id="rId16" Type="http://schemas.openxmlformats.org/officeDocument/2006/relationships/image" Target="../media/image2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1.png"/><Relationship Id="rId11" Type="http://schemas.openxmlformats.org/officeDocument/2006/relationships/image" Target="../media/image246.png"/><Relationship Id="rId5" Type="http://schemas.openxmlformats.org/officeDocument/2006/relationships/image" Target="../media/image240.png"/><Relationship Id="rId15" Type="http://schemas.openxmlformats.org/officeDocument/2006/relationships/image" Target="../media/image250.png"/><Relationship Id="rId10" Type="http://schemas.openxmlformats.org/officeDocument/2006/relationships/image" Target="../media/image245.png"/><Relationship Id="rId4" Type="http://schemas.openxmlformats.org/officeDocument/2006/relationships/image" Target="../media/image239.png"/><Relationship Id="rId9" Type="http://schemas.openxmlformats.org/officeDocument/2006/relationships/image" Target="../media/image244.png"/><Relationship Id="rId14" Type="http://schemas.openxmlformats.org/officeDocument/2006/relationships/image" Target="../media/image24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jpeg"/><Relationship Id="rId13" Type="http://schemas.openxmlformats.org/officeDocument/2006/relationships/image" Target="../media/image262.png"/><Relationship Id="rId3" Type="http://schemas.openxmlformats.org/officeDocument/2006/relationships/image" Target="../media/image252.png"/><Relationship Id="rId7" Type="http://schemas.openxmlformats.org/officeDocument/2006/relationships/image" Target="../media/image196.jpeg"/><Relationship Id="rId12" Type="http://schemas.openxmlformats.org/officeDocument/2006/relationships/image" Target="../media/image261.png"/><Relationship Id="rId17" Type="http://schemas.openxmlformats.org/officeDocument/2006/relationships/image" Target="../media/image266.png"/><Relationship Id="rId2" Type="http://schemas.openxmlformats.org/officeDocument/2006/relationships/image" Target="../media/image3.jpeg"/><Relationship Id="rId16" Type="http://schemas.openxmlformats.org/officeDocument/2006/relationships/image" Target="../media/image2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5.png"/><Relationship Id="rId11" Type="http://schemas.openxmlformats.org/officeDocument/2006/relationships/image" Target="../media/image260.png"/><Relationship Id="rId5" Type="http://schemas.openxmlformats.org/officeDocument/2006/relationships/image" Target="../media/image195.jpeg"/><Relationship Id="rId15" Type="http://schemas.openxmlformats.org/officeDocument/2006/relationships/image" Target="../media/image264.png"/><Relationship Id="rId10" Type="http://schemas.openxmlformats.org/officeDocument/2006/relationships/image" Target="../media/image259.png"/><Relationship Id="rId4" Type="http://schemas.openxmlformats.org/officeDocument/2006/relationships/image" Target="../media/image253.png"/><Relationship Id="rId9" Type="http://schemas.openxmlformats.org/officeDocument/2006/relationships/image" Target="../media/image258.png"/><Relationship Id="rId14" Type="http://schemas.openxmlformats.org/officeDocument/2006/relationships/image" Target="../media/image26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openxmlformats.org/officeDocument/2006/relationships/image" Target="../media/image4.jpeg"/><Relationship Id="rId7" Type="http://schemas.openxmlformats.org/officeDocument/2006/relationships/image" Target="../media/image27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9.png"/><Relationship Id="rId11" Type="http://schemas.openxmlformats.org/officeDocument/2006/relationships/image" Target="../media/image196.jpeg"/><Relationship Id="rId5" Type="http://schemas.openxmlformats.org/officeDocument/2006/relationships/image" Target="../media/image268.png"/><Relationship Id="rId10" Type="http://schemas.openxmlformats.org/officeDocument/2006/relationships/image" Target="../media/image195.jpeg"/><Relationship Id="rId4" Type="http://schemas.openxmlformats.org/officeDocument/2006/relationships/image" Target="../media/image267.png"/><Relationship Id="rId9" Type="http://schemas.openxmlformats.org/officeDocument/2006/relationships/image" Target="../media/image27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13" Type="http://schemas.openxmlformats.org/officeDocument/2006/relationships/image" Target="../media/image257.jpeg"/><Relationship Id="rId3" Type="http://schemas.openxmlformats.org/officeDocument/2006/relationships/image" Target="../media/image3.jpeg"/><Relationship Id="rId7" Type="http://schemas.openxmlformats.org/officeDocument/2006/relationships/image" Target="../media/image277.png"/><Relationship Id="rId12" Type="http://schemas.openxmlformats.org/officeDocument/2006/relationships/image" Target="../media/image256.png"/><Relationship Id="rId17" Type="http://schemas.openxmlformats.org/officeDocument/2006/relationships/image" Target="../media/image287.png"/><Relationship Id="rId2" Type="http://schemas.openxmlformats.org/officeDocument/2006/relationships/image" Target="../media/image198.jpeg"/><Relationship Id="rId16" Type="http://schemas.openxmlformats.org/officeDocument/2006/relationships/image" Target="../media/image2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6.png"/><Relationship Id="rId11" Type="http://schemas.openxmlformats.org/officeDocument/2006/relationships/image" Target="../media/image254.png"/><Relationship Id="rId5" Type="http://schemas.openxmlformats.org/officeDocument/2006/relationships/image" Target="../media/image275.png"/><Relationship Id="rId15" Type="http://schemas.openxmlformats.org/officeDocument/2006/relationships/image" Target="../media/image285.png"/><Relationship Id="rId10" Type="http://schemas.openxmlformats.org/officeDocument/2006/relationships/image" Target="../media/image280.png"/><Relationship Id="rId4" Type="http://schemas.openxmlformats.org/officeDocument/2006/relationships/image" Target="../media/image274.png"/><Relationship Id="rId9" Type="http://schemas.openxmlformats.org/officeDocument/2006/relationships/image" Target="../media/image279.png"/><Relationship Id="rId14" Type="http://schemas.openxmlformats.org/officeDocument/2006/relationships/image" Target="../media/image28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mathsast" TargetMode="External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witter.com/proutmaths" TargetMode="External"/><Relationship Id="rId4" Type="http://schemas.openxmlformats.org/officeDocument/2006/relationships/slide" Target="slide2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png"/><Relationship Id="rId13" Type="http://schemas.openxmlformats.org/officeDocument/2006/relationships/image" Target="../media/image298.png"/><Relationship Id="rId18" Type="http://schemas.openxmlformats.org/officeDocument/2006/relationships/image" Target="../media/image303.png"/><Relationship Id="rId3" Type="http://schemas.openxmlformats.org/officeDocument/2006/relationships/image" Target="../media/image288.png"/><Relationship Id="rId7" Type="http://schemas.openxmlformats.org/officeDocument/2006/relationships/image" Target="../media/image292.png"/><Relationship Id="rId12" Type="http://schemas.openxmlformats.org/officeDocument/2006/relationships/image" Target="../media/image297.png"/><Relationship Id="rId17" Type="http://schemas.openxmlformats.org/officeDocument/2006/relationships/image" Target="../media/image302.png"/><Relationship Id="rId2" Type="http://schemas.openxmlformats.org/officeDocument/2006/relationships/image" Target="../media/image3.jpeg"/><Relationship Id="rId16" Type="http://schemas.openxmlformats.org/officeDocument/2006/relationships/image" Target="../media/image301.png"/><Relationship Id="rId20" Type="http://schemas.openxmlformats.org/officeDocument/2006/relationships/image" Target="../media/image3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1.png"/><Relationship Id="rId11" Type="http://schemas.openxmlformats.org/officeDocument/2006/relationships/image" Target="../media/image296.png"/><Relationship Id="rId5" Type="http://schemas.openxmlformats.org/officeDocument/2006/relationships/image" Target="../media/image290.png"/><Relationship Id="rId15" Type="http://schemas.openxmlformats.org/officeDocument/2006/relationships/image" Target="../media/image300.png"/><Relationship Id="rId10" Type="http://schemas.openxmlformats.org/officeDocument/2006/relationships/image" Target="../media/image295.png"/><Relationship Id="rId19" Type="http://schemas.openxmlformats.org/officeDocument/2006/relationships/image" Target="../media/image304.png"/><Relationship Id="rId4" Type="http://schemas.openxmlformats.org/officeDocument/2006/relationships/image" Target="../media/image289.png"/><Relationship Id="rId9" Type="http://schemas.openxmlformats.org/officeDocument/2006/relationships/image" Target="../media/image294.png"/><Relationship Id="rId14" Type="http://schemas.openxmlformats.org/officeDocument/2006/relationships/image" Target="../media/image29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13" Type="http://schemas.openxmlformats.org/officeDocument/2006/relationships/image" Target="../media/image316.png"/><Relationship Id="rId18" Type="http://schemas.openxmlformats.org/officeDocument/2006/relationships/image" Target="../media/image321.png"/><Relationship Id="rId3" Type="http://schemas.openxmlformats.org/officeDocument/2006/relationships/image" Target="../media/image306.png"/><Relationship Id="rId7" Type="http://schemas.openxmlformats.org/officeDocument/2006/relationships/image" Target="../media/image310.png"/><Relationship Id="rId12" Type="http://schemas.openxmlformats.org/officeDocument/2006/relationships/image" Target="../media/image315.png"/><Relationship Id="rId17" Type="http://schemas.openxmlformats.org/officeDocument/2006/relationships/image" Target="../media/image320.png"/><Relationship Id="rId2" Type="http://schemas.openxmlformats.org/officeDocument/2006/relationships/image" Target="../media/image3.jpeg"/><Relationship Id="rId16" Type="http://schemas.openxmlformats.org/officeDocument/2006/relationships/image" Target="../media/image3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9.png"/><Relationship Id="rId11" Type="http://schemas.openxmlformats.org/officeDocument/2006/relationships/image" Target="../media/image314.png"/><Relationship Id="rId5" Type="http://schemas.openxmlformats.org/officeDocument/2006/relationships/image" Target="../media/image308.png"/><Relationship Id="rId15" Type="http://schemas.openxmlformats.org/officeDocument/2006/relationships/image" Target="../media/image318.png"/><Relationship Id="rId10" Type="http://schemas.openxmlformats.org/officeDocument/2006/relationships/image" Target="../media/image313.png"/><Relationship Id="rId4" Type="http://schemas.openxmlformats.org/officeDocument/2006/relationships/image" Target="../media/image307.png"/><Relationship Id="rId9" Type="http://schemas.openxmlformats.org/officeDocument/2006/relationships/image" Target="../media/image312.png"/><Relationship Id="rId14" Type="http://schemas.openxmlformats.org/officeDocument/2006/relationships/image" Target="../media/image31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7.png"/><Relationship Id="rId3" Type="http://schemas.openxmlformats.org/officeDocument/2006/relationships/image" Target="../media/image322.png"/><Relationship Id="rId7" Type="http://schemas.openxmlformats.org/officeDocument/2006/relationships/image" Target="../media/image3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5.png"/><Relationship Id="rId5" Type="http://schemas.openxmlformats.org/officeDocument/2006/relationships/image" Target="../media/image324.png"/><Relationship Id="rId10" Type="http://schemas.openxmlformats.org/officeDocument/2006/relationships/image" Target="../media/image329.png"/><Relationship Id="rId4" Type="http://schemas.openxmlformats.org/officeDocument/2006/relationships/image" Target="../media/image323.png"/><Relationship Id="rId9" Type="http://schemas.openxmlformats.org/officeDocument/2006/relationships/image" Target="../media/image32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5.png"/><Relationship Id="rId5" Type="http://schemas.openxmlformats.org/officeDocument/2006/relationships/image" Target="../media/image334.png"/><Relationship Id="rId4" Type="http://schemas.openxmlformats.org/officeDocument/2006/relationships/image" Target="../media/image33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13" Type="http://schemas.openxmlformats.org/officeDocument/2006/relationships/image" Target="../media/image346.png"/><Relationship Id="rId18" Type="http://schemas.openxmlformats.org/officeDocument/2006/relationships/image" Target="../media/image351.png"/><Relationship Id="rId3" Type="http://schemas.openxmlformats.org/officeDocument/2006/relationships/image" Target="../media/image336.png"/><Relationship Id="rId21" Type="http://schemas.openxmlformats.org/officeDocument/2006/relationships/image" Target="../media/image354.png"/><Relationship Id="rId7" Type="http://schemas.openxmlformats.org/officeDocument/2006/relationships/image" Target="../media/image340.png"/><Relationship Id="rId12" Type="http://schemas.openxmlformats.org/officeDocument/2006/relationships/image" Target="../media/image345.png"/><Relationship Id="rId17" Type="http://schemas.openxmlformats.org/officeDocument/2006/relationships/image" Target="../media/image350.png"/><Relationship Id="rId2" Type="http://schemas.openxmlformats.org/officeDocument/2006/relationships/image" Target="../media/image3.jpeg"/><Relationship Id="rId16" Type="http://schemas.openxmlformats.org/officeDocument/2006/relationships/image" Target="../media/image349.png"/><Relationship Id="rId20" Type="http://schemas.openxmlformats.org/officeDocument/2006/relationships/image" Target="../media/image3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9.png"/><Relationship Id="rId11" Type="http://schemas.openxmlformats.org/officeDocument/2006/relationships/image" Target="../media/image344.png"/><Relationship Id="rId5" Type="http://schemas.openxmlformats.org/officeDocument/2006/relationships/image" Target="../media/image338.png"/><Relationship Id="rId15" Type="http://schemas.openxmlformats.org/officeDocument/2006/relationships/image" Target="../media/image348.png"/><Relationship Id="rId10" Type="http://schemas.openxmlformats.org/officeDocument/2006/relationships/image" Target="../media/image343.png"/><Relationship Id="rId19" Type="http://schemas.openxmlformats.org/officeDocument/2006/relationships/image" Target="../media/image352.png"/><Relationship Id="rId4" Type="http://schemas.openxmlformats.org/officeDocument/2006/relationships/image" Target="../media/image337.png"/><Relationship Id="rId9" Type="http://schemas.openxmlformats.org/officeDocument/2006/relationships/image" Target="../media/image342.png"/><Relationship Id="rId14" Type="http://schemas.openxmlformats.org/officeDocument/2006/relationships/image" Target="../media/image34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9.png"/><Relationship Id="rId5" Type="http://schemas.openxmlformats.org/officeDocument/2006/relationships/image" Target="../media/image358.png"/><Relationship Id="rId4" Type="http://schemas.openxmlformats.org/officeDocument/2006/relationships/image" Target="../media/image27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openxmlformats.org/officeDocument/2006/relationships/image" Target="../media/image4.png"/><Relationship Id="rId18" Type="http://schemas.openxmlformats.org/officeDocument/2006/relationships/slide" Target="slide31.xml"/><Relationship Id="rId3" Type="http://schemas.openxmlformats.org/officeDocument/2006/relationships/hyperlink" Target="https://twitter.com/MissBsResources" TargetMode="External"/><Relationship Id="rId21" Type="http://schemas.openxmlformats.org/officeDocument/2006/relationships/slide" Target="slide34.xml"/><Relationship Id="rId7" Type="http://schemas.openxmlformats.org/officeDocument/2006/relationships/slide" Target="slide31.xml"/><Relationship Id="rId12" Type="http://schemas.openxmlformats.org/officeDocument/2006/relationships/slide" Target="slide36.xml"/><Relationship Id="rId17" Type="http://schemas.openxmlformats.org/officeDocument/2006/relationships/slide" Target="slide30.xml"/><Relationship Id="rId2" Type="http://schemas.openxmlformats.org/officeDocument/2006/relationships/slide" Target="slide27.xml"/><Relationship Id="rId16" Type="http://schemas.openxmlformats.org/officeDocument/2006/relationships/slide" Target="slide29.xml"/><Relationship Id="rId20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11" Type="http://schemas.openxmlformats.org/officeDocument/2006/relationships/slide" Target="slide35.xml"/><Relationship Id="rId5" Type="http://schemas.openxmlformats.org/officeDocument/2006/relationships/slide" Target="slide29.xml"/><Relationship Id="rId15" Type="http://schemas.openxmlformats.org/officeDocument/2006/relationships/slide" Target="slide28.xml"/><Relationship Id="rId23" Type="http://schemas.openxmlformats.org/officeDocument/2006/relationships/slide" Target="slide36.xml"/><Relationship Id="rId10" Type="http://schemas.openxmlformats.org/officeDocument/2006/relationships/slide" Target="slide34.xml"/><Relationship Id="rId19" Type="http://schemas.openxmlformats.org/officeDocument/2006/relationships/slide" Target="slide32.xml"/><Relationship Id="rId4" Type="http://schemas.openxmlformats.org/officeDocument/2006/relationships/slide" Target="slide28.xml"/><Relationship Id="rId9" Type="http://schemas.openxmlformats.org/officeDocument/2006/relationships/slide" Target="slide33.xml"/><Relationship Id="rId14" Type="http://schemas.openxmlformats.org/officeDocument/2006/relationships/hyperlink" Target="https://twitter.com/MissBsResources" TargetMode="External"/><Relationship Id="rId22" Type="http://schemas.openxmlformats.org/officeDocument/2006/relationships/slide" Target="slide35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4.png"/><Relationship Id="rId13" Type="http://schemas.openxmlformats.org/officeDocument/2006/relationships/image" Target="../media/image369.png"/><Relationship Id="rId18" Type="http://schemas.openxmlformats.org/officeDocument/2006/relationships/image" Target="../media/image374.png"/><Relationship Id="rId3" Type="http://schemas.openxmlformats.org/officeDocument/2006/relationships/image" Target="../media/image274.jpeg"/><Relationship Id="rId21" Type="http://schemas.openxmlformats.org/officeDocument/2006/relationships/image" Target="../media/image377.png"/><Relationship Id="rId7" Type="http://schemas.openxmlformats.org/officeDocument/2006/relationships/image" Target="../media/image363.png"/><Relationship Id="rId12" Type="http://schemas.openxmlformats.org/officeDocument/2006/relationships/image" Target="../media/image368.png"/><Relationship Id="rId17" Type="http://schemas.openxmlformats.org/officeDocument/2006/relationships/image" Target="../media/image373.png"/><Relationship Id="rId2" Type="http://schemas.openxmlformats.org/officeDocument/2006/relationships/image" Target="../media/image3.jpeg"/><Relationship Id="rId16" Type="http://schemas.openxmlformats.org/officeDocument/2006/relationships/image" Target="../media/image372.png"/><Relationship Id="rId20" Type="http://schemas.openxmlformats.org/officeDocument/2006/relationships/image" Target="../media/image3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2.png"/><Relationship Id="rId11" Type="http://schemas.openxmlformats.org/officeDocument/2006/relationships/image" Target="../media/image367.png"/><Relationship Id="rId5" Type="http://schemas.openxmlformats.org/officeDocument/2006/relationships/image" Target="../media/image361.png"/><Relationship Id="rId15" Type="http://schemas.openxmlformats.org/officeDocument/2006/relationships/image" Target="../media/image371.png"/><Relationship Id="rId10" Type="http://schemas.openxmlformats.org/officeDocument/2006/relationships/image" Target="../media/image366.png"/><Relationship Id="rId19" Type="http://schemas.openxmlformats.org/officeDocument/2006/relationships/image" Target="../media/image375.png"/><Relationship Id="rId4" Type="http://schemas.openxmlformats.org/officeDocument/2006/relationships/image" Target="../media/image273.png"/><Relationship Id="rId9" Type="http://schemas.openxmlformats.org/officeDocument/2006/relationships/image" Target="../media/image365.png"/><Relationship Id="rId14" Type="http://schemas.openxmlformats.org/officeDocument/2006/relationships/image" Target="../media/image37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2.png"/><Relationship Id="rId3" Type="http://schemas.openxmlformats.org/officeDocument/2006/relationships/image" Target="../media/image273.png"/><Relationship Id="rId7" Type="http://schemas.openxmlformats.org/officeDocument/2006/relationships/image" Target="../media/image38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0.png"/><Relationship Id="rId5" Type="http://schemas.openxmlformats.org/officeDocument/2006/relationships/image" Target="../media/image379.png"/><Relationship Id="rId4" Type="http://schemas.openxmlformats.org/officeDocument/2006/relationships/image" Target="../media/image378.png"/><Relationship Id="rId9" Type="http://schemas.openxmlformats.org/officeDocument/2006/relationships/image" Target="../media/image38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9.png"/><Relationship Id="rId13" Type="http://schemas.openxmlformats.org/officeDocument/2006/relationships/image" Target="../media/image394.png"/><Relationship Id="rId3" Type="http://schemas.openxmlformats.org/officeDocument/2006/relationships/image" Target="../media/image4.jpeg"/><Relationship Id="rId7" Type="http://schemas.openxmlformats.org/officeDocument/2006/relationships/image" Target="../media/image388.png"/><Relationship Id="rId12" Type="http://schemas.openxmlformats.org/officeDocument/2006/relationships/image" Target="../media/image393.png"/><Relationship Id="rId17" Type="http://schemas.openxmlformats.org/officeDocument/2006/relationships/image" Target="../media/image277.jpeg"/><Relationship Id="rId2" Type="http://schemas.openxmlformats.org/officeDocument/2006/relationships/image" Target="../media/image275.jpeg"/><Relationship Id="rId16" Type="http://schemas.openxmlformats.org/officeDocument/2006/relationships/image" Target="../media/image27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7.png"/><Relationship Id="rId11" Type="http://schemas.openxmlformats.org/officeDocument/2006/relationships/image" Target="../media/image392.png"/><Relationship Id="rId5" Type="http://schemas.openxmlformats.org/officeDocument/2006/relationships/image" Target="../media/image386.png"/><Relationship Id="rId15" Type="http://schemas.openxmlformats.org/officeDocument/2006/relationships/image" Target="../media/image396.png"/><Relationship Id="rId10" Type="http://schemas.openxmlformats.org/officeDocument/2006/relationships/image" Target="../media/image391.png"/><Relationship Id="rId4" Type="http://schemas.openxmlformats.org/officeDocument/2006/relationships/image" Target="../media/image385.png"/><Relationship Id="rId9" Type="http://schemas.openxmlformats.org/officeDocument/2006/relationships/image" Target="../media/image390.png"/><Relationship Id="rId14" Type="http://schemas.openxmlformats.org/officeDocument/2006/relationships/image" Target="../media/image39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3.png"/><Relationship Id="rId3" Type="http://schemas.openxmlformats.org/officeDocument/2006/relationships/image" Target="../media/image4.jpeg"/><Relationship Id="rId7" Type="http://schemas.openxmlformats.org/officeDocument/2006/relationships/image" Target="../media/image40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1.png"/><Relationship Id="rId5" Type="http://schemas.openxmlformats.org/officeDocument/2006/relationships/image" Target="../media/image400.png"/><Relationship Id="rId10" Type="http://schemas.openxmlformats.org/officeDocument/2006/relationships/image" Target="../media/image405.png"/><Relationship Id="rId4" Type="http://schemas.openxmlformats.org/officeDocument/2006/relationships/image" Target="../media/image399.png"/><Relationship Id="rId9" Type="http://schemas.openxmlformats.org/officeDocument/2006/relationships/image" Target="../media/image40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gif"/><Relationship Id="rId13" Type="http://schemas.openxmlformats.org/officeDocument/2006/relationships/image" Target="../media/image356.png"/><Relationship Id="rId18" Type="http://schemas.openxmlformats.org/officeDocument/2006/relationships/image" Target="../media/image421.png"/><Relationship Id="rId3" Type="http://schemas.openxmlformats.org/officeDocument/2006/relationships/image" Target="../media/image281.png"/><Relationship Id="rId7" Type="http://schemas.openxmlformats.org/officeDocument/2006/relationships/image" Target="../media/image410.png"/><Relationship Id="rId12" Type="http://schemas.openxmlformats.org/officeDocument/2006/relationships/image" Target="../media/image415.png"/><Relationship Id="rId17" Type="http://schemas.openxmlformats.org/officeDocument/2006/relationships/image" Target="../media/image420.png"/><Relationship Id="rId2" Type="http://schemas.openxmlformats.org/officeDocument/2006/relationships/image" Target="../media/image3.jpeg"/><Relationship Id="rId16" Type="http://schemas.openxmlformats.org/officeDocument/2006/relationships/image" Target="../media/image397.png"/><Relationship Id="rId20" Type="http://schemas.openxmlformats.org/officeDocument/2006/relationships/image" Target="../media/image4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9.png"/><Relationship Id="rId11" Type="http://schemas.openxmlformats.org/officeDocument/2006/relationships/image" Target="../media/image355.png"/><Relationship Id="rId5" Type="http://schemas.openxmlformats.org/officeDocument/2006/relationships/image" Target="../media/image408.png"/><Relationship Id="rId15" Type="http://schemas.openxmlformats.org/officeDocument/2006/relationships/image" Target="../media/image384.png"/><Relationship Id="rId10" Type="http://schemas.openxmlformats.org/officeDocument/2006/relationships/image" Target="../media/image284.gif"/><Relationship Id="rId19" Type="http://schemas.openxmlformats.org/officeDocument/2006/relationships/image" Target="../media/image422.png"/><Relationship Id="rId4" Type="http://schemas.openxmlformats.org/officeDocument/2006/relationships/image" Target="../media/image407.png"/><Relationship Id="rId9" Type="http://schemas.openxmlformats.org/officeDocument/2006/relationships/image" Target="../media/image283.jpeg"/><Relationship Id="rId14" Type="http://schemas.openxmlformats.org/officeDocument/2006/relationships/image" Target="../media/image36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9.png"/><Relationship Id="rId3" Type="http://schemas.openxmlformats.org/officeDocument/2006/relationships/image" Target="../media/image424.png"/><Relationship Id="rId7" Type="http://schemas.openxmlformats.org/officeDocument/2006/relationships/image" Target="../media/image4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7.png"/><Relationship Id="rId5" Type="http://schemas.openxmlformats.org/officeDocument/2006/relationships/image" Target="../media/image398.png"/><Relationship Id="rId4" Type="http://schemas.openxmlformats.org/officeDocument/2006/relationships/image" Target="../media/image42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6.png"/><Relationship Id="rId3" Type="http://schemas.openxmlformats.org/officeDocument/2006/relationships/image" Target="../media/image406.png"/><Relationship Id="rId7" Type="http://schemas.openxmlformats.org/officeDocument/2006/relationships/image" Target="../media/image4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3.png"/><Relationship Id="rId5" Type="http://schemas.openxmlformats.org/officeDocument/2006/relationships/image" Target="../media/image412.png"/><Relationship Id="rId10" Type="http://schemas.openxmlformats.org/officeDocument/2006/relationships/image" Target="../media/image418.png"/><Relationship Id="rId4" Type="http://schemas.openxmlformats.org/officeDocument/2006/relationships/image" Target="../media/image411.png"/><Relationship Id="rId9" Type="http://schemas.openxmlformats.org/officeDocument/2006/relationships/image" Target="../media/image41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1.png"/><Relationship Id="rId5" Type="http://schemas.openxmlformats.org/officeDocument/2006/relationships/image" Target="../media/image430.png"/><Relationship Id="rId4" Type="http://schemas.openxmlformats.org/officeDocument/2006/relationships/image" Target="../media/image42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mathsast" TargetMode="External"/><Relationship Id="rId2" Type="http://schemas.openxmlformats.org/officeDocument/2006/relationships/slide" Target="slide3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witter.com/jojobee21" TargetMode="External"/><Relationship Id="rId4" Type="http://schemas.openxmlformats.org/officeDocument/2006/relationships/slide" Target="slide3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3.png"/><Relationship Id="rId4" Type="http://schemas.openxmlformats.org/officeDocument/2006/relationships/image" Target="../media/image43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7.png"/><Relationship Id="rId5" Type="http://schemas.openxmlformats.org/officeDocument/2006/relationships/image" Target="../media/image436.png"/><Relationship Id="rId4" Type="http://schemas.openxmlformats.org/officeDocument/2006/relationships/image" Target="../media/image43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hyperlink" Target="https://twitter.com/cbeale83" TargetMode="External"/><Relationship Id="rId7" Type="http://schemas.openxmlformats.org/officeDocument/2006/relationships/slide" Target="slide42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11" Type="http://schemas.openxmlformats.org/officeDocument/2006/relationships/slide" Target="slide46.xml"/><Relationship Id="rId5" Type="http://schemas.openxmlformats.org/officeDocument/2006/relationships/hyperlink" Target="https://twitter.com/MissBsResources" TargetMode="External"/><Relationship Id="rId10" Type="http://schemas.openxmlformats.org/officeDocument/2006/relationships/slide" Target="slide45.xml"/><Relationship Id="rId4" Type="http://schemas.openxmlformats.org/officeDocument/2006/relationships/slide" Target="slide40.xml"/><Relationship Id="rId9" Type="http://schemas.openxmlformats.org/officeDocument/2006/relationships/slide" Target="slide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MissBsResources" TargetMode="External"/><Relationship Id="rId7" Type="http://schemas.openxmlformats.org/officeDocument/2006/relationships/slide" Target="slide51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0.xml"/><Relationship Id="rId5" Type="http://schemas.openxmlformats.org/officeDocument/2006/relationships/slide" Target="slide49.xml"/><Relationship Id="rId4" Type="http://schemas.openxmlformats.org/officeDocument/2006/relationships/slide" Target="slide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62941"/>
            <a:ext cx="4202349" cy="59430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77821" y="172254"/>
            <a:ext cx="734207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Miss B’s </a:t>
            </a:r>
            <a:r>
              <a:rPr lang="en-US" sz="7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Maths</a:t>
            </a:r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DIRT Bank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472" y="2808779"/>
            <a:ext cx="61089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Created by teachers for teachers, to help improve the work life balance and also the consistent quality of feedback our students receive.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This aims to be a continuously evolving document.</a:t>
            </a:r>
          </a:p>
          <a:p>
            <a:pPr algn="ctr"/>
            <a:r>
              <a:rPr lang="en-GB" dirty="0" smtClean="0"/>
              <a:t>Please contribute to the DIRT Bank simply by emailing your DIRT question(s) you’ve created and your name/twitter handle to </a:t>
            </a:r>
            <a:r>
              <a:rPr lang="en-GB" dirty="0" smtClean="0">
                <a:hlinkClick r:id="rId4"/>
              </a:rPr>
              <a:t>missbsresources@gmail.com</a:t>
            </a:r>
            <a:r>
              <a:rPr lang="en-GB" dirty="0" smtClean="0"/>
              <a:t> and I will update weekly. 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19714" y="9378597"/>
            <a:ext cx="3538285" cy="527403"/>
          </a:xfrm>
        </p:spPr>
        <p:txBody>
          <a:bodyPr/>
          <a:lstStyle/>
          <a:p>
            <a:r>
              <a:rPr lang="en-GB" sz="2400" dirty="0" smtClean="0"/>
              <a:t>www.missbsresources.com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4065870" y="5963857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1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934830" y="0"/>
            <a:ext cx="28616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Contents</a:t>
            </a:r>
          </a:p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690" y="272609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226428"/>
              </p:ext>
            </p:extLst>
          </p:nvPr>
        </p:nvGraphicFramePr>
        <p:xfrm>
          <a:off x="115301" y="1588169"/>
          <a:ext cx="6533148" cy="7612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7716"/>
                <a:gridCol w="2177716"/>
                <a:gridCol w="2177716"/>
              </a:tblGrid>
              <a:tr h="24450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Topic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Contributor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Twitter Handle </a:t>
                      </a:r>
                      <a:endParaRPr lang="en-GB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2" action="ppaction://hlinksldjump"/>
                        </a:rPr>
                        <a:t>Solving Inequalities</a:t>
                      </a:r>
                    </a:p>
                    <a:p>
                      <a:pPr algn="ctr"/>
                      <a:r>
                        <a:rPr lang="en-GB" sz="1200" dirty="0" smtClean="0">
                          <a:hlinkClick r:id="rId2" action="ppaction://hlinksldjump"/>
                        </a:rPr>
                        <a:t>Unknowns on both sides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2" action="ppaction://hlinksldjump"/>
                        </a:rPr>
                        <a:t>Represent the solution</a:t>
                      </a:r>
                      <a:r>
                        <a:rPr lang="en-GB" sz="1200" baseline="0" dirty="0" smtClean="0">
                          <a:hlinkClick r:id="rId2" action="ppaction://hlinksldjump"/>
                        </a:rPr>
                        <a:t> set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2" action="ppaction://hlinksldjump"/>
                        </a:rPr>
                        <a:t>Solving Inequalities </a:t>
                      </a:r>
                      <a:r>
                        <a:rPr lang="en-GB" sz="1100" dirty="0" smtClean="0">
                          <a:hlinkClick r:id="rId2" action="ppaction://hlinksldjump"/>
                        </a:rPr>
                        <a:t>with brackets</a:t>
                      </a:r>
                    </a:p>
                    <a:p>
                      <a:pPr algn="ctr"/>
                      <a:r>
                        <a:rPr lang="en-GB" sz="1200" dirty="0" smtClean="0">
                          <a:hlinkClick r:id="rId2" action="ppaction://hlinksldjump"/>
                        </a:rPr>
                        <a:t>Unknowns on both sides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4" action="ppaction://hlinksldjump"/>
                        </a:rPr>
                        <a:t>Solving quadratics - Factorising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5" action="ppaction://hlinksldjump"/>
                        </a:rPr>
                        <a:t>Simultaneous</a:t>
                      </a:r>
                      <a:r>
                        <a:rPr lang="en-GB" sz="1200" baseline="0" dirty="0" smtClean="0">
                          <a:hlinkClick r:id="rId5" action="ppaction://hlinksldjump"/>
                        </a:rPr>
                        <a:t> Equations</a:t>
                      </a:r>
                    </a:p>
                    <a:p>
                      <a:pPr algn="ctr"/>
                      <a:r>
                        <a:rPr lang="en-GB" sz="1200" baseline="0" dirty="0" smtClean="0">
                          <a:hlinkClick r:id="rId5" action="ppaction://hlinksldjump"/>
                        </a:rPr>
                        <a:t>Multiply both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5" action="ppaction://hlinksldjump"/>
                        </a:rPr>
                        <a:t>Simultaneous Equations</a:t>
                      </a:r>
                    </a:p>
                    <a:p>
                      <a:pPr algn="ctr"/>
                      <a:r>
                        <a:rPr lang="en-GB" sz="1200" dirty="0" smtClean="0">
                          <a:hlinkClick r:id="rId5" action="ppaction://hlinksldjump"/>
                        </a:rPr>
                        <a:t>Worded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6" action="ppaction://hlinksldjump"/>
                        </a:rPr>
                        <a:t>Trial</a:t>
                      </a:r>
                      <a:r>
                        <a:rPr lang="en-GB" sz="1200" baseline="0" dirty="0" smtClean="0">
                          <a:hlinkClick r:id="rId6" action="ppaction://hlinksldjump"/>
                        </a:rPr>
                        <a:t> and improvement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7" action="ppaction://hlinksldjump"/>
                        </a:rPr>
                        <a:t>Change the subject –</a:t>
                      </a:r>
                      <a:r>
                        <a:rPr lang="en-GB" sz="1200" baseline="0" dirty="0" smtClean="0">
                          <a:hlinkClick r:id="rId7" action="ppaction://hlinksldjump"/>
                        </a:rPr>
                        <a:t> simple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hlinkClick r:id="rId7" action="ppaction://hlinksldjump"/>
                        </a:rPr>
                        <a:t>Change the subject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hlinkClick r:id="rId7" action="ppaction://hlinksldjump"/>
                        </a:rPr>
                        <a:t>Square</a:t>
                      </a:r>
                      <a:r>
                        <a:rPr lang="en-GB" sz="1200" baseline="0" dirty="0" smtClean="0">
                          <a:hlinkClick r:id="rId7" action="ppaction://hlinksldjump"/>
                        </a:rPr>
                        <a:t> and Square Root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hlinkClick r:id="rId7" action="ppaction://hlinksldjump"/>
                        </a:rPr>
                        <a:t>Change the subject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hlinkClick r:id="rId7" action="ppaction://hlinksldjump"/>
                        </a:rPr>
                        <a:t>Factorise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8" action="ppaction://hlinksldjump"/>
                        </a:rPr>
                        <a:t>Reading Coordinates</a:t>
                      </a:r>
                      <a:r>
                        <a:rPr lang="en-GB" sz="1200" baseline="0" dirty="0" smtClean="0">
                          <a:hlinkClick r:id="rId8" action="ppaction://hlinksldjump"/>
                        </a:rPr>
                        <a:t> </a:t>
                      </a:r>
                      <a:r>
                        <a:rPr lang="en-GB" sz="900" baseline="0" dirty="0" smtClean="0">
                          <a:hlinkClick r:id="rId8" action="ppaction://hlinksldjump"/>
                        </a:rPr>
                        <a:t>(1 quadrant)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8" action="ppaction://hlinksldjump"/>
                        </a:rPr>
                        <a:t>Plotting Coordinates</a:t>
                      </a:r>
                      <a:r>
                        <a:rPr lang="en-GB" sz="1200" baseline="0" dirty="0" smtClean="0">
                          <a:hlinkClick r:id="rId8" action="ppaction://hlinksldjump"/>
                        </a:rPr>
                        <a:t> </a:t>
                      </a:r>
                      <a:r>
                        <a:rPr lang="en-GB" sz="900" baseline="0" dirty="0" smtClean="0">
                          <a:hlinkClick r:id="rId8" action="ppaction://hlinksldjump"/>
                        </a:rPr>
                        <a:t>(1 quadrant)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9" action="ppaction://hlinksldjump"/>
                        </a:rPr>
                        <a:t>Read</a:t>
                      </a:r>
                      <a:r>
                        <a:rPr lang="en-GB" sz="1200" baseline="0" dirty="0" smtClean="0">
                          <a:hlinkClick r:id="rId9" action="ppaction://hlinksldjump"/>
                        </a:rPr>
                        <a:t> and Plot (4 Quadrants)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9" action="ppaction://hlinksldjump"/>
                        </a:rPr>
                        <a:t>Mid Point of Coordinates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8" action="ppaction://hlinksldjump"/>
                        </a:rPr>
                        <a:t>Identify the rule of a line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8" action="ppaction://hlinksldjump"/>
                        </a:rPr>
                        <a:t>Plotting rules of a line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10" action="ppaction://hlinksldjump"/>
                        </a:rPr>
                        <a:t>Plotting straight line graphs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10" action="ppaction://hlinksldjump"/>
                        </a:rPr>
                        <a:t>Identifying</a:t>
                      </a:r>
                      <a:r>
                        <a:rPr lang="en-GB" sz="1200" baseline="0" dirty="0" smtClean="0">
                          <a:hlinkClick r:id="rId10" action="ppaction://hlinksldjump"/>
                        </a:rPr>
                        <a:t> graphs and features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11" action="ppaction://hlinksldjump"/>
                        </a:rPr>
                        <a:t>Plotting Quadratic graphs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12" action="ppaction://hlinksldjump"/>
                        </a:rPr>
                        <a:t>Equation</a:t>
                      </a:r>
                      <a:r>
                        <a:rPr lang="en-GB" sz="1200" baseline="0" dirty="0" smtClean="0">
                          <a:hlinkClick r:id="rId12" action="ppaction://hlinksldjump"/>
                        </a:rPr>
                        <a:t> of a line.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12" action="ppaction://hlinksldjump"/>
                        </a:rPr>
                        <a:t>Identifying</a:t>
                      </a:r>
                      <a:r>
                        <a:rPr lang="en-GB" sz="1200" baseline="0" dirty="0" smtClean="0">
                          <a:hlinkClick r:id="rId12" action="ppaction://hlinksldjump"/>
                        </a:rPr>
                        <a:t> parallel lines </a:t>
                      </a:r>
                    </a:p>
                    <a:p>
                      <a:pPr algn="ctr"/>
                      <a:r>
                        <a:rPr lang="en-GB" sz="1200" baseline="0" dirty="0" smtClean="0">
                          <a:hlinkClick r:id="rId12" action="ppaction://hlinksldjump"/>
                        </a:rPr>
                        <a:t>from an equation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12" action="ppaction://hlinksldjump"/>
                        </a:rPr>
                        <a:t>Gradient and equation</a:t>
                      </a:r>
                      <a:r>
                        <a:rPr lang="en-GB" sz="1200" baseline="0" dirty="0" smtClean="0">
                          <a:hlinkClick r:id="rId12" action="ppaction://hlinksldjump"/>
                        </a:rPr>
                        <a:t> of line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11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934830" y="0"/>
            <a:ext cx="28616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Contents</a:t>
            </a:r>
          </a:p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690" y="272609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091276"/>
              </p:ext>
            </p:extLst>
          </p:nvPr>
        </p:nvGraphicFramePr>
        <p:xfrm>
          <a:off x="115301" y="1430689"/>
          <a:ext cx="6533148" cy="7139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7716"/>
                <a:gridCol w="2177716"/>
                <a:gridCol w="2177716"/>
              </a:tblGrid>
              <a:tr h="24450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Topic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Contributor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Twitter Handle </a:t>
                      </a:r>
                      <a:endParaRPr lang="en-GB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2" action="ppaction://hlinksldjump"/>
                        </a:rPr>
                        <a:t>Equation of line</a:t>
                      </a:r>
                      <a:r>
                        <a:rPr lang="en-GB" sz="1200" baseline="0" dirty="0" smtClean="0">
                          <a:hlinkClick r:id="rId2" action="ppaction://hlinksldjump"/>
                        </a:rPr>
                        <a:t> parallel when given coordinate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2" action="ppaction://hlinksldjump"/>
                        </a:rPr>
                        <a:t>Equations</a:t>
                      </a:r>
                      <a:r>
                        <a:rPr lang="en-GB" sz="1200" baseline="0" dirty="0" smtClean="0">
                          <a:hlinkClick r:id="rId2" action="ppaction://hlinksldjump"/>
                        </a:rPr>
                        <a:t> of perpendicular lines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666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4" action="ppaction://hlinksldjump"/>
                        </a:rPr>
                        <a:t>Identifying</a:t>
                      </a:r>
                      <a:r>
                        <a:rPr lang="en-GB" sz="1200" baseline="0" dirty="0" smtClean="0">
                          <a:hlinkClick r:id="rId4" action="ppaction://hlinksldjump"/>
                        </a:rPr>
                        <a:t> </a:t>
                      </a:r>
                      <a:r>
                        <a:rPr lang="en-GB" sz="1100" baseline="0" dirty="0" smtClean="0">
                          <a:hlinkClick r:id="rId4" action="ppaction://hlinksldjump"/>
                        </a:rPr>
                        <a:t>quadratic, cubic, reciprocal and exponential graphs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5" action="ppaction://hlinksldjump"/>
                        </a:rPr>
                        <a:t>Plotting</a:t>
                      </a:r>
                      <a:r>
                        <a:rPr lang="en-GB" sz="1200" baseline="0" dirty="0" smtClean="0">
                          <a:hlinkClick r:id="rId5" action="ppaction://hlinksldjump"/>
                        </a:rPr>
                        <a:t> exponential graphs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6" action="ppaction://hlinksldjump"/>
                        </a:rPr>
                        <a:t>Inequality Region graphs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7" action="ppaction://hlinksldjump"/>
                        </a:rPr>
                        <a:t>Solving Quadratics Factorising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</a:t>
                      </a:r>
                      <a:r>
                        <a:rPr lang="en-GB" sz="1200" baseline="0" dirty="0" smtClean="0"/>
                        <a:t>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7" action="ppaction://hlinksldjump"/>
                        </a:rPr>
                        <a:t>Quadratic Formula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6" action="ppaction://hlinksldjump"/>
                        </a:rPr>
                        <a:t>Quadratic and linear </a:t>
                      </a:r>
                    </a:p>
                    <a:p>
                      <a:pPr algn="ctr"/>
                      <a:r>
                        <a:rPr lang="en-GB" sz="1200" dirty="0" smtClean="0">
                          <a:hlinkClick r:id="rId6" action="ppaction://hlinksldjump"/>
                        </a:rPr>
                        <a:t>Simultaneous</a:t>
                      </a:r>
                      <a:r>
                        <a:rPr lang="en-GB" sz="1200" baseline="0" dirty="0" smtClean="0">
                          <a:hlinkClick r:id="rId6" action="ppaction://hlinksldjump"/>
                        </a:rPr>
                        <a:t> equation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7" action="ppaction://hlinksldjump"/>
                        </a:rPr>
                        <a:t>Complete</a:t>
                      </a:r>
                      <a:r>
                        <a:rPr lang="en-GB" sz="1200" baseline="0" dirty="0" smtClean="0">
                          <a:hlinkClick r:id="rId7" action="ppaction://hlinksldjump"/>
                        </a:rPr>
                        <a:t> the Square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7" action="ppaction://hlinksldjump"/>
                        </a:rPr>
                        <a:t>Solving algebraic</a:t>
                      </a:r>
                      <a:r>
                        <a:rPr lang="en-GB" sz="1200" baseline="0" dirty="0" smtClean="0">
                          <a:hlinkClick r:id="rId7" action="ppaction://hlinksldjump"/>
                        </a:rPr>
                        <a:t> fractions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</a:t>
                      </a:r>
                      <a:r>
                        <a:rPr lang="en-GB" sz="1200" baseline="0" dirty="0" smtClean="0"/>
                        <a:t>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0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934830" y="0"/>
            <a:ext cx="28616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Contents</a:t>
            </a:r>
          </a:p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690" y="272609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218430"/>
              </p:ext>
            </p:extLst>
          </p:nvPr>
        </p:nvGraphicFramePr>
        <p:xfrm>
          <a:off x="115301" y="1588169"/>
          <a:ext cx="6533148" cy="7703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7716"/>
                <a:gridCol w="2177716"/>
                <a:gridCol w="2177716"/>
              </a:tblGrid>
              <a:tr h="24450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Topic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Contributor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Twitter Handle </a:t>
                      </a:r>
                      <a:endParaRPr lang="en-GB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3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934830" y="0"/>
            <a:ext cx="28616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Contents</a:t>
            </a:r>
          </a:p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Data Handling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690" y="272609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915041"/>
              </p:ext>
            </p:extLst>
          </p:nvPr>
        </p:nvGraphicFramePr>
        <p:xfrm>
          <a:off x="115301" y="1588169"/>
          <a:ext cx="6533148" cy="7703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7716"/>
                <a:gridCol w="2177716"/>
                <a:gridCol w="2177716"/>
              </a:tblGrid>
              <a:tr h="24450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Topic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Contributor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Twitter Handle </a:t>
                      </a:r>
                      <a:endParaRPr lang="en-GB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2" action="ppaction://hlinksldjump"/>
                        </a:rPr>
                        <a:t>Sample</a:t>
                      </a:r>
                      <a:r>
                        <a:rPr lang="en-GB" sz="1200" baseline="0" dirty="0" smtClean="0">
                          <a:hlinkClick r:id="rId2" action="ppaction://hlinksldjump"/>
                        </a:rPr>
                        <a:t> Space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2" action="ppaction://hlinksldjump"/>
                        </a:rPr>
                        <a:t>Combinations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4" action="ppaction://hlinksldjump"/>
                        </a:rPr>
                        <a:t>Relative</a:t>
                      </a:r>
                      <a:r>
                        <a:rPr lang="en-GB" sz="1200" baseline="0" dirty="0" smtClean="0">
                          <a:hlinkClick r:id="rId4" action="ppaction://hlinksldjump"/>
                        </a:rPr>
                        <a:t> Frequency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5" action="ppaction://hlinksldjump"/>
                        </a:rPr>
                        <a:t>Expected Probability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5" action="ppaction://hlinksldjump"/>
                        </a:rPr>
                        <a:t>Missing Probability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6" action="ppaction://hlinksldjump"/>
                        </a:rPr>
                        <a:t>Far/Unfair Bias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</a:t>
                      </a:r>
                      <a:r>
                        <a:rPr lang="en-GB" sz="1200" baseline="0" dirty="0" smtClean="0"/>
                        <a:t>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6" action="ppaction://hlinksldjump"/>
                        </a:rPr>
                        <a:t>Independent</a:t>
                      </a:r>
                      <a:r>
                        <a:rPr lang="en-GB" sz="1200" baseline="0" dirty="0" smtClean="0">
                          <a:hlinkClick r:id="rId6" action="ppaction://hlinksldjump"/>
                        </a:rPr>
                        <a:t> Tree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7" action="ppaction://hlinksldjump"/>
                        </a:rPr>
                        <a:t>Dependent Tree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7" action="ppaction://hlinksldjump"/>
                        </a:rPr>
                        <a:t>Independent Tree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8" action="ppaction://hlinksldjump"/>
                        </a:rPr>
                        <a:t>Decimal Tree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</a:t>
                      </a:r>
                      <a:r>
                        <a:rPr lang="en-GB" sz="1200" baseline="0" dirty="0" smtClean="0"/>
                        <a:t>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8" action="ppaction://hlinksldjump"/>
                        </a:rPr>
                        <a:t>Dependent</a:t>
                      </a:r>
                      <a:r>
                        <a:rPr lang="en-GB" sz="1200" baseline="0" dirty="0" smtClean="0">
                          <a:hlinkClick r:id="rId8" action="ppaction://hlinksldjump"/>
                        </a:rPr>
                        <a:t> Events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8" action="ppaction://hlinksldjump"/>
                        </a:rPr>
                        <a:t>Dependent</a:t>
                      </a:r>
                      <a:r>
                        <a:rPr lang="en-GB" sz="1200" baseline="0" dirty="0" smtClean="0">
                          <a:hlinkClick r:id="rId8" action="ppaction://hlinksldjump"/>
                        </a:rPr>
                        <a:t> Events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</a:t>
                      </a:r>
                      <a:r>
                        <a:rPr lang="en-GB" sz="1200" baseline="0" dirty="0" smtClean="0"/>
                        <a:t>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5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982123" y="0"/>
            <a:ext cx="27671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Contents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Problem Solving 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and Functional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690" y="272609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218430"/>
              </p:ext>
            </p:extLst>
          </p:nvPr>
        </p:nvGraphicFramePr>
        <p:xfrm>
          <a:off x="115301" y="1588169"/>
          <a:ext cx="6533148" cy="7703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7716"/>
                <a:gridCol w="2177716"/>
                <a:gridCol w="2177716"/>
              </a:tblGrid>
              <a:tr h="24450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Topic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Contributor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Twitter Handle </a:t>
                      </a:r>
                      <a:endParaRPr lang="en-GB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2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177434" y="136185"/>
            <a:ext cx="24368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Number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010996"/>
              </p:ext>
            </p:extLst>
          </p:nvPr>
        </p:nvGraphicFramePr>
        <p:xfrm>
          <a:off x="63521" y="1585848"/>
          <a:ext cx="6730958" cy="7469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" y="2932991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393242"/>
              </p:ext>
            </p:extLst>
          </p:nvPr>
        </p:nvGraphicFramePr>
        <p:xfrm>
          <a:off x="566164" y="1877303"/>
          <a:ext cx="1739900" cy="14636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5529"/>
                <a:gridCol w="924371"/>
              </a:tblGrid>
              <a:tr h="365919"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×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507" marR="91507" marT="45740" marB="457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507" marR="91507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r"/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507" marR="91507" marT="45740" marB="457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800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507" marR="91507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70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507" marR="91507" marT="45740" marB="45740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507" marR="91507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507" marR="91507" marT="45740" marB="45740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507" marR="91507" marT="45740" marB="4574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537047"/>
            <a:ext cx="235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Calculate 273 x 4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421254" y="1541350"/>
            <a:ext cx="235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Calculate 247 x 3</a:t>
            </a:r>
            <a:endParaRPr lang="en-GB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935819"/>
              </p:ext>
            </p:extLst>
          </p:nvPr>
        </p:nvGraphicFramePr>
        <p:xfrm>
          <a:off x="434005" y="3863852"/>
          <a:ext cx="1016414" cy="891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849"/>
                <a:gridCol w="228849"/>
                <a:gridCol w="279358"/>
                <a:gridCol w="279358"/>
              </a:tblGrid>
              <a:tr h="28879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28879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9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44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769" y="3405960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315885" y="3940676"/>
                <a:ext cx="2516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885" y="3940676"/>
                <a:ext cx="251655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29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907895" y="4454939"/>
            <a:ext cx="311923" cy="3047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 46"/>
          <p:cNvSpPr/>
          <p:nvPr/>
        </p:nvSpPr>
        <p:spPr>
          <a:xfrm>
            <a:off x="1038909" y="4315478"/>
            <a:ext cx="215857" cy="2118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1891143" y="4144645"/>
            <a:ext cx="1536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Complete the multiplication and add the exchanged (carried) numbers.</a:t>
            </a:r>
            <a:endParaRPr lang="en-GB" sz="1200" dirty="0"/>
          </a:p>
        </p:txBody>
      </p:sp>
      <p:sp>
        <p:nvSpPr>
          <p:cNvPr id="49" name="Rectangle 48"/>
          <p:cNvSpPr/>
          <p:nvPr/>
        </p:nvSpPr>
        <p:spPr>
          <a:xfrm>
            <a:off x="603504" y="4468044"/>
            <a:ext cx="311923" cy="3047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ctangle 49"/>
          <p:cNvSpPr/>
          <p:nvPr/>
        </p:nvSpPr>
        <p:spPr>
          <a:xfrm>
            <a:off x="747603" y="4319246"/>
            <a:ext cx="215857" cy="2118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ctangle 50"/>
          <p:cNvSpPr/>
          <p:nvPr/>
        </p:nvSpPr>
        <p:spPr>
          <a:xfrm>
            <a:off x="301543" y="4454939"/>
            <a:ext cx="311923" cy="3047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31914" y="4316071"/>
            <a:ext cx="215857" cy="2118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1604" y="3540199"/>
                <a:ext cx="20275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Calculate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273×4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4" y="3540199"/>
                <a:ext cx="202752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402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382081" y="3496414"/>
                <a:ext cx="20275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Calculate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247×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081" y="3496414"/>
                <a:ext cx="202752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711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7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78" y="7231543"/>
            <a:ext cx="4683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3521" y="7144686"/>
                <a:ext cx="31210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Calculate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354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×27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1" y="7144686"/>
                <a:ext cx="3121025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563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476583" y="7165107"/>
                <a:ext cx="31210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Calculate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634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en-GB" dirty="0" smtClean="0"/>
                  <a:t>2</a:t>
                </a:r>
                <a:endParaRPr lang="en-GB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583" y="7165107"/>
                <a:ext cx="312102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563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986565"/>
              </p:ext>
            </p:extLst>
          </p:nvPr>
        </p:nvGraphicFramePr>
        <p:xfrm>
          <a:off x="440229" y="7464422"/>
          <a:ext cx="1021880" cy="1485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080"/>
                <a:gridCol w="230080"/>
                <a:gridCol w="280860"/>
                <a:gridCol w="280860"/>
              </a:tblGrid>
              <a:tr h="2930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29307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079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307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0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" name="Rectangle 80"/>
          <p:cNvSpPr/>
          <p:nvPr/>
        </p:nvSpPr>
        <p:spPr>
          <a:xfrm>
            <a:off x="922359" y="8338005"/>
            <a:ext cx="185737" cy="261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689093" y="8338004"/>
            <a:ext cx="185737" cy="261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457318" y="8338003"/>
            <a:ext cx="185737" cy="261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372378" y="7514018"/>
                <a:ext cx="2516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378" y="7514018"/>
                <a:ext cx="251655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29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1297959" y="8153337"/>
            <a:ext cx="25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86" name="Rectangle 85"/>
          <p:cNvSpPr/>
          <p:nvPr/>
        </p:nvSpPr>
        <p:spPr>
          <a:xfrm>
            <a:off x="846531" y="7997842"/>
            <a:ext cx="104003" cy="1554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846530" y="8851327"/>
            <a:ext cx="104003" cy="1554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/>
        </p:nvSpPr>
        <p:spPr>
          <a:xfrm>
            <a:off x="603221" y="8234492"/>
            <a:ext cx="104003" cy="1554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/>
          <p:cNvSpPr txBox="1"/>
          <p:nvPr/>
        </p:nvSpPr>
        <p:spPr>
          <a:xfrm>
            <a:off x="1958569" y="7744052"/>
            <a:ext cx="1536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Complete the multiplication and add the exchanged (carried) numbers.</a:t>
            </a:r>
            <a:endParaRPr lang="en-GB" sz="1200" dirty="0"/>
          </a:p>
        </p:txBody>
      </p:sp>
      <p:graphicFrame>
        <p:nvGraphicFramePr>
          <p:cNvPr id="90" name="Table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425164"/>
              </p:ext>
            </p:extLst>
          </p:nvPr>
        </p:nvGraphicFramePr>
        <p:xfrm>
          <a:off x="102614" y="5634711"/>
          <a:ext cx="2079349" cy="146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485"/>
                <a:gridCol w="721432"/>
                <a:gridCol w="721432"/>
              </a:tblGrid>
              <a:tr h="294254"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×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507" marR="91507" marT="45740" marB="457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507" marR="91507" marT="45740" marB="45740"/>
                </a:tc>
                <a:tc>
                  <a:txBody>
                    <a:bodyPr/>
                    <a:lstStyle/>
                    <a:p>
                      <a:pPr algn="r"/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507" marR="91507" marT="45740" marB="45740"/>
                </a:tc>
              </a:tr>
              <a:tr h="294254"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300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507" marR="91507" marT="45740" marB="45740"/>
                </a:tc>
                <a:tc>
                  <a:txBody>
                    <a:bodyPr/>
                    <a:lstStyle/>
                    <a:p>
                      <a:pPr algn="r"/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507" marR="91507" marT="45740" marB="457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2100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507" marR="91507" marT="45740" marB="45740"/>
                </a:tc>
              </a:tr>
              <a:tr h="294254">
                <a:tc>
                  <a:txBody>
                    <a:bodyPr/>
                    <a:lstStyle/>
                    <a:p>
                      <a:pPr algn="r"/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507" marR="91507" marT="45740" marB="45740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1000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507" marR="91507" marT="45740" marB="45740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507" marR="91507" marT="45740" marB="45740"/>
                </a:tc>
              </a:tr>
              <a:tr h="294254"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507" marR="91507" marT="45740" marB="45740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507" marR="91507" marT="45740" marB="45740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507" marR="91507" marT="45740" marB="4574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3563" y="5278319"/>
                <a:ext cx="31210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Calculate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354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×27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3" y="5278319"/>
                <a:ext cx="3121025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758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466625" y="5298740"/>
                <a:ext cx="31210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Calculate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634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en-GB" dirty="0" smtClean="0"/>
                  <a:t>2</a:t>
                </a:r>
                <a:endParaRPr lang="en-GB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625" y="5298740"/>
                <a:ext cx="3121025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758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87" y="6661599"/>
            <a:ext cx="4683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1811251" y="1045997"/>
            <a:ext cx="298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Multiplication</a:t>
            </a:r>
            <a:endParaRPr lang="en-GB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1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177434" y="136185"/>
            <a:ext cx="24368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Number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521" y="1585848"/>
          <a:ext cx="6730958" cy="7469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6" y="4809910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" y="6686829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" y="8563748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0243" y="3540143"/>
            <a:ext cx="3429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9 </a:t>
            </a:r>
            <a:r>
              <a:rPr lang="en-GB" dirty="0"/>
              <a:t>x 0.3</a:t>
            </a:r>
          </a:p>
          <a:p>
            <a:pPr lvl="1"/>
            <a:r>
              <a:rPr lang="en-GB" dirty="0"/>
              <a:t>9 </a:t>
            </a:r>
            <a:r>
              <a:rPr lang="en-GB" dirty="0" smtClean="0"/>
              <a:t>x    </a:t>
            </a:r>
            <a:r>
              <a:rPr lang="en-GB" dirty="0"/>
              <a:t>3 = 27</a:t>
            </a:r>
          </a:p>
          <a:p>
            <a:pPr lvl="1"/>
            <a:r>
              <a:rPr lang="en-GB" dirty="0"/>
              <a:t>1dp in the question, so 1dp in the answer</a:t>
            </a:r>
          </a:p>
          <a:p>
            <a:pPr lvl="1"/>
            <a:r>
              <a:rPr lang="en-GB" dirty="0"/>
              <a:t>9 x 0.3 = 2.7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08046" y="3866225"/>
            <a:ext cx="350863" cy="2658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154533" y="3488540"/>
            <a:ext cx="227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Fill in the gaps.</a:t>
            </a:r>
            <a:endParaRPr lang="en-GB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1409680" y="4685758"/>
            <a:ext cx="405232" cy="2658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62536" y="3503621"/>
                <a:ext cx="22766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Calculate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×0.6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536" y="3503621"/>
                <a:ext cx="2276669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1340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62536" y="4460115"/>
                <a:ext cx="22766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Calculate </a:t>
                </a:r>
                <a14:m>
                  <m:oMath xmlns:m="http://schemas.openxmlformats.org/officeDocument/2006/math">
                    <m:r>
                      <a:rPr lang="en-GB" sz="1600" b="0" i="0" dirty="0" smtClean="0">
                        <a:latin typeface="Cambria Math" panose="02040503050406030204" pitchFamily="18" charset="0"/>
                      </a:rPr>
                      <m:t>0.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×0.6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536" y="4460115"/>
                <a:ext cx="2276669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1340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480160" y="3701899"/>
            <a:ext cx="227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Show all working out.</a:t>
            </a:r>
            <a:endParaRPr lang="en-GB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03629" y="4685758"/>
            <a:ext cx="227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Show all working out.</a:t>
            </a:r>
            <a:endParaRPr lang="en-GB" sz="1400" b="1" dirty="0"/>
          </a:p>
        </p:txBody>
      </p:sp>
      <p:pic>
        <p:nvPicPr>
          <p:cNvPr id="2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187" y="2945686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4141" y="1631727"/>
                <a:ext cx="2579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Calculate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3.9 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41" y="1631727"/>
                <a:ext cx="257932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128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9058522"/>
                  </p:ext>
                </p:extLst>
              </p:nvPr>
            </p:nvGraphicFramePr>
            <p:xfrm>
              <a:off x="164790" y="2002572"/>
              <a:ext cx="1486512" cy="12579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1792"/>
                    <a:gridCol w="232720"/>
                    <a:gridCol w="232720"/>
                    <a:gridCol w="232720"/>
                    <a:gridCol w="208280"/>
                    <a:gridCol w="208280"/>
                  </a:tblGrid>
                  <a:tr h="243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err="1" smtClean="0"/>
                            <a:t>Th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H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T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U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 smtClean="0"/>
                            <a:t>.</a:t>
                          </a:r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</a:tr>
                  <a:tr h="243967"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3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 smtClean="0"/>
                            <a:t>.</a:t>
                          </a:r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9</a:t>
                          </a:r>
                          <a:endParaRPr lang="en-GB" sz="1200" dirty="0"/>
                        </a:p>
                      </a:txBody>
                      <a:tcPr/>
                    </a:tc>
                  </a:tr>
                  <a:tr h="243967"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243967"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3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 smtClean="0"/>
                            <a:t>.</a:t>
                          </a:r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9058522"/>
                  </p:ext>
                </p:extLst>
              </p:nvPr>
            </p:nvGraphicFramePr>
            <p:xfrm>
              <a:off x="164790" y="2002572"/>
              <a:ext cx="1486512" cy="12579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1792"/>
                    <a:gridCol w="232720"/>
                    <a:gridCol w="232720"/>
                    <a:gridCol w="232720"/>
                    <a:gridCol w="208280"/>
                    <a:gridCol w="208280"/>
                  </a:tblGrid>
                  <a:tr h="43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err="1" smtClean="0"/>
                            <a:t>Th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H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T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U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 smtClean="0"/>
                            <a:t>.</a:t>
                          </a:r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23529" t="-1389" r="-5882" b="-198611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3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 smtClean="0"/>
                            <a:t>.</a:t>
                          </a:r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9</a:t>
                          </a:r>
                          <a:endParaRPr lang="en-GB" sz="1200" dirty="0"/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3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 smtClean="0"/>
                            <a:t>.</a:t>
                          </a:r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3" name="Curved Up Arrow 22"/>
          <p:cNvSpPr/>
          <p:nvPr/>
        </p:nvSpPr>
        <p:spPr>
          <a:xfrm flipH="1">
            <a:off x="834899" y="2703465"/>
            <a:ext cx="309562" cy="98854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Curved Up Arrow 23"/>
          <p:cNvSpPr/>
          <p:nvPr/>
        </p:nvSpPr>
        <p:spPr>
          <a:xfrm flipH="1">
            <a:off x="556292" y="2723523"/>
            <a:ext cx="309562" cy="98854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52442" y="1666101"/>
                <a:ext cx="2579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Calculate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.7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442" y="1666101"/>
                <a:ext cx="257932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128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513310" y="2463966"/>
                <a:ext cx="2579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Calculate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.97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310" y="2463966"/>
                <a:ext cx="2579323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891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811251" y="1045997"/>
            <a:ext cx="298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Multiplication</a:t>
            </a:r>
            <a:endParaRPr lang="en-GB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3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177434" y="136185"/>
            <a:ext cx="24368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Number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521" y="1585848"/>
          <a:ext cx="6730958" cy="7469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" y="2932991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" y="4809910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" y="8563748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2/n/M/d/u/z/school-bus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3" y="4256224"/>
            <a:ext cx="702096" cy="43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0874" y="4514836"/>
            <a:ext cx="73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399716"/>
            <a:ext cx="354965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school </a:t>
            </a:r>
            <a:r>
              <a:rPr lang="en-GB" sz="12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minibus seats 14 </a:t>
            </a:r>
            <a:r>
              <a:rPr lang="en-GB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children.  </a:t>
            </a:r>
            <a:r>
              <a:rPr lang="en-GB" sz="1200" b="1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365 </a:t>
            </a:r>
            <a:r>
              <a:rPr lang="en-GB" sz="12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children</a:t>
            </a:r>
            <a:r>
              <a:rPr lang="en-GB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need to go to the cricket tournament.  How many times must the bus make the trip.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56249" y="4057103"/>
                <a:ext cx="1373253" cy="3077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365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÷14=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49" y="4057103"/>
                <a:ext cx="1373253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3482987" y="3425216"/>
            <a:ext cx="3429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1200" b="1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359 </a:t>
            </a:r>
            <a:r>
              <a:rPr lang="en-GB" sz="12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people </a:t>
            </a:r>
            <a:r>
              <a:rPr lang="en-GB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are going to a meeting in the school hall.  We need chocolate brownies for everyone but they come in </a:t>
            </a:r>
            <a:r>
              <a:rPr lang="en-GB" sz="12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packs of 6</a:t>
            </a:r>
            <a:r>
              <a:rPr lang="en-GB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GB" sz="12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12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2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</a:t>
            </a:r>
            <a:r>
              <a:rPr lang="en-GB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many packs do we need to </a:t>
            </a:r>
            <a:r>
              <a:rPr lang="en-GB" sz="12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buy?</a:t>
            </a:r>
            <a:br>
              <a:rPr lang="en-GB" sz="12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661546" y="5203123"/>
            <a:ext cx="103307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91382" y="4974008"/>
            <a:ext cx="108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Answer: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0" y="1545887"/>
            <a:ext cx="354965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school </a:t>
            </a:r>
            <a:r>
              <a:rPr lang="en-GB" sz="12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minibus seats 14 </a:t>
            </a:r>
            <a:r>
              <a:rPr lang="en-GB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children.  </a:t>
            </a:r>
            <a:r>
              <a:rPr lang="en-GB" sz="12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60 children</a:t>
            </a:r>
            <a:r>
              <a:rPr lang="en-GB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need to go to the cricket tournament.  How many times must the bus make the trip.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4" descr="http://www.clker.com/cliparts/2/n/M/d/u/z/school-bus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3" y="2420584"/>
            <a:ext cx="702096" cy="43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20874" y="2679196"/>
            <a:ext cx="73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14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2" name="Picture 4" descr="http://www.clker.com/cliparts/2/n/M/d/u/z/school-bus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55" y="2882056"/>
            <a:ext cx="702096" cy="43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97426" y="3140668"/>
            <a:ext cx="73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14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4" name="Picture 4" descr="http://www.clker.com/cliparts/2/n/M/d/u/z/school-bus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014" y="2507997"/>
            <a:ext cx="702096" cy="43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855614" y="2792803"/>
            <a:ext cx="73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6" name="Picture 4" descr="http://www.clker.com/cliparts/2/n/M/d/u/z/school-bus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092" y="2925835"/>
            <a:ext cx="702096" cy="43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424063" y="3184447"/>
            <a:ext cx="73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14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8" name="Picture 4" descr="http://www.clker.com/cliparts/2/n/M/d/u/z/school-bus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53" y="2702378"/>
            <a:ext cx="702096" cy="43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098024" y="2960990"/>
            <a:ext cx="73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14</a:t>
            </a:r>
            <a:endParaRPr lang="en-GB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56249" y="2203274"/>
                <a:ext cx="1373253" cy="3077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÷14=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49" y="2203274"/>
                <a:ext cx="1373253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3482987" y="1571387"/>
            <a:ext cx="3429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12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50 people </a:t>
            </a:r>
            <a:r>
              <a:rPr lang="en-GB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are going to a meeting in the school hall.  We need chocolate brownies for everyone but they come in </a:t>
            </a:r>
            <a:r>
              <a:rPr lang="en-GB" sz="12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packs of 6</a:t>
            </a:r>
            <a:r>
              <a:rPr lang="en-GB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GB" sz="12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12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2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</a:t>
            </a:r>
            <a:r>
              <a:rPr lang="en-GB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many packs do we need to </a:t>
            </a:r>
            <a:r>
              <a:rPr lang="en-GB" sz="12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buy?</a:t>
            </a:r>
            <a:br>
              <a:rPr lang="en-GB" sz="12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11251" y="1045997"/>
            <a:ext cx="298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Division</a:t>
            </a:r>
            <a:endParaRPr lang="en-GB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3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349" y="5359971"/>
            <a:ext cx="460761" cy="45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497265" y="5359971"/>
                <a:ext cx="22766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Calculate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÷0.4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65" y="5359971"/>
                <a:ext cx="2276669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1609"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3504911" y="5593671"/>
            <a:ext cx="227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Show all working out.</a:t>
            </a:r>
            <a:endParaRPr lang="en-GB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780" y="5382196"/>
                <a:ext cx="22766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Calculate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518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÷0.7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0" y="5382196"/>
                <a:ext cx="2276669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1337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96095" y="5594515"/>
            <a:ext cx="227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Show all working out.</a:t>
            </a:r>
            <a:endParaRPr lang="en-GB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3768" y="5992614"/>
                <a:ext cx="9215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518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68" y="5992614"/>
                <a:ext cx="921543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 flipV="1">
            <a:off x="657130" y="5972334"/>
            <a:ext cx="0" cy="3117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57130" y="5972334"/>
            <a:ext cx="49450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85643" y="5982826"/>
                <a:ext cx="5254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0.7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43" y="5982826"/>
                <a:ext cx="525462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loud 41"/>
          <p:cNvSpPr/>
          <p:nvPr/>
        </p:nvSpPr>
        <p:spPr>
          <a:xfrm rot="20720535">
            <a:off x="115695" y="6483039"/>
            <a:ext cx="1077607" cy="628181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Make it a whole number.</a:t>
            </a:r>
            <a:endParaRPr lang="en-GB" sz="105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448375" y="6284082"/>
            <a:ext cx="92868" cy="2887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984806" y="5900753"/>
                <a:ext cx="9215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518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806" y="5900753"/>
                <a:ext cx="921543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>
          <a:xfrm flipV="1">
            <a:off x="2176958" y="5945688"/>
            <a:ext cx="0" cy="3117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176958" y="5945688"/>
            <a:ext cx="59869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791132" y="5901292"/>
                <a:ext cx="5254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132" y="5901292"/>
                <a:ext cx="525462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loud 47"/>
              <p:cNvSpPr/>
              <p:nvPr/>
            </p:nvSpPr>
            <p:spPr>
              <a:xfrm rot="974214">
                <a:off x="1272446" y="6434217"/>
                <a:ext cx="1077607" cy="628181"/>
              </a:xfrm>
              <a:prstGeom prst="cloud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05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0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GB" sz="1050" dirty="0" smtClean="0"/>
                  <a:t> to both numbers</a:t>
                </a:r>
                <a:endParaRPr lang="en-GB" sz="1050" dirty="0"/>
              </a:p>
            </p:txBody>
          </p:sp>
        </mc:Choice>
        <mc:Fallback xmlns="">
          <p:sp>
            <p:nvSpPr>
              <p:cNvPr id="48" name="Cloud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74214">
                <a:off x="1272446" y="6434217"/>
                <a:ext cx="1077607" cy="628181"/>
              </a:xfrm>
              <a:prstGeom prst="cloud">
                <a:avLst/>
              </a:prstGeom>
              <a:blipFill rotWithShape="0">
                <a:blip r:embed="rId13"/>
                <a:stretch>
                  <a:fillRect b="-82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>
          <a:xfrm flipV="1">
            <a:off x="2043765" y="6199630"/>
            <a:ext cx="10098" cy="3121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2174917" y="6173841"/>
            <a:ext cx="220220" cy="445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1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177434" y="136185"/>
            <a:ext cx="24368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Number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521" y="1585848"/>
          <a:ext cx="6730958" cy="7469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4" y="4788141"/>
            <a:ext cx="4683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622596" y="3413366"/>
            <a:ext cx="3065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/>
              <a:t>Work out the following.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986127"/>
              </p:ext>
            </p:extLst>
          </p:nvPr>
        </p:nvGraphicFramePr>
        <p:xfrm>
          <a:off x="3598784" y="3848341"/>
          <a:ext cx="1203324" cy="10288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831"/>
                <a:gridCol w="300831"/>
                <a:gridCol w="300831"/>
                <a:gridCol w="300831"/>
              </a:tblGrid>
              <a:tr h="331575">
                <a:tc>
                  <a:txBody>
                    <a:bodyPr/>
                    <a:lstStyle/>
                    <a:p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/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/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/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/>
                </a:tc>
              </a:tr>
              <a:tr h="365550">
                <a:tc>
                  <a:txBody>
                    <a:bodyPr/>
                    <a:lstStyle/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75">
                <a:tc>
                  <a:txBody>
                    <a:bodyPr/>
                    <a:lstStyle/>
                    <a:p>
                      <a:endParaRPr lang="en-GB" sz="130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30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30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31" name="Straight Connector 30"/>
          <p:cNvCxnSpPr/>
          <p:nvPr/>
        </p:nvCxnSpPr>
        <p:spPr>
          <a:xfrm>
            <a:off x="5175171" y="4173778"/>
            <a:ext cx="1889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179500"/>
              </p:ext>
            </p:extLst>
          </p:nvPr>
        </p:nvGraphicFramePr>
        <p:xfrm>
          <a:off x="5038646" y="3865803"/>
          <a:ext cx="1201740" cy="10302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435"/>
                <a:gridCol w="300435"/>
                <a:gridCol w="300435"/>
                <a:gridCol w="300435"/>
              </a:tblGrid>
              <a:tr h="332087">
                <a:tc>
                  <a:txBody>
                    <a:bodyPr/>
                    <a:lstStyle/>
                    <a:p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/>
                </a:tc>
              </a:tr>
              <a:tr h="366115">
                <a:tc>
                  <a:txBody>
                    <a:bodyPr/>
                    <a:lstStyle/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087">
                <a:tc>
                  <a:txBody>
                    <a:bodyPr/>
                    <a:lstStyle/>
                    <a:p>
                      <a:endParaRPr lang="en-GB" sz="140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3" name="TextBox 58"/>
          <p:cNvSpPr txBox="1">
            <a:spLocks noChangeArrowheads="1"/>
          </p:cNvSpPr>
          <p:nvPr/>
        </p:nvSpPr>
        <p:spPr bwMode="auto">
          <a:xfrm>
            <a:off x="3690859" y="3932478"/>
            <a:ext cx="134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/>
              <a:t>+</a:t>
            </a:r>
          </a:p>
        </p:txBody>
      </p:sp>
      <p:sp>
        <p:nvSpPr>
          <p:cNvPr id="34" name="TextBox 64"/>
          <p:cNvSpPr txBox="1">
            <a:spLocks noChangeArrowheads="1"/>
          </p:cNvSpPr>
          <p:nvPr/>
        </p:nvSpPr>
        <p:spPr bwMode="auto">
          <a:xfrm>
            <a:off x="241221" y="3410191"/>
            <a:ext cx="1263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latin typeface="Comic Sans MS" panose="030F0702030302020204" pitchFamily="66" charset="0"/>
              </a:rPr>
              <a:t>Addition</a:t>
            </a:r>
          </a:p>
        </p:txBody>
      </p:sp>
      <p:sp>
        <p:nvSpPr>
          <p:cNvPr id="35" name="TextBox 70"/>
          <p:cNvSpPr txBox="1">
            <a:spLocks noChangeArrowheads="1"/>
          </p:cNvSpPr>
          <p:nvPr/>
        </p:nvSpPr>
        <p:spPr bwMode="auto">
          <a:xfrm>
            <a:off x="2014459" y="3424478"/>
            <a:ext cx="12652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latin typeface="Comic Sans MS" panose="030F0702030302020204" pitchFamily="66" charset="0"/>
              </a:rPr>
              <a:t>Subtraction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8262" y="3850981"/>
            <a:ext cx="25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257547"/>
              </p:ext>
            </p:extLst>
          </p:nvPr>
        </p:nvGraphicFramePr>
        <p:xfrm>
          <a:off x="52359" y="3737411"/>
          <a:ext cx="1203324" cy="10288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831"/>
                <a:gridCol w="300831"/>
                <a:gridCol w="300831"/>
                <a:gridCol w="300831"/>
              </a:tblGrid>
              <a:tr h="331575">
                <a:tc>
                  <a:txBody>
                    <a:bodyPr/>
                    <a:lstStyle/>
                    <a:p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/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/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/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/>
                </a:tc>
              </a:tr>
              <a:tr h="365550">
                <a:tc>
                  <a:txBody>
                    <a:bodyPr/>
                    <a:lstStyle/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75">
                <a:tc>
                  <a:txBody>
                    <a:bodyPr/>
                    <a:lstStyle/>
                    <a:p>
                      <a:endParaRPr lang="en-GB" sz="130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30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8" name="Rectangle 37"/>
          <p:cNvSpPr/>
          <p:nvPr/>
        </p:nvSpPr>
        <p:spPr>
          <a:xfrm>
            <a:off x="996484" y="4423993"/>
            <a:ext cx="311923" cy="3047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ctangle 38"/>
          <p:cNvSpPr/>
          <p:nvPr/>
        </p:nvSpPr>
        <p:spPr>
          <a:xfrm>
            <a:off x="692093" y="4417643"/>
            <a:ext cx="311923" cy="3047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836192" y="4268845"/>
            <a:ext cx="215857" cy="2118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372073" y="4423993"/>
            <a:ext cx="311923" cy="3047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ctangle 41"/>
          <p:cNvSpPr/>
          <p:nvPr/>
        </p:nvSpPr>
        <p:spPr>
          <a:xfrm>
            <a:off x="520503" y="4265670"/>
            <a:ext cx="215857" cy="2118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69458"/>
              </p:ext>
            </p:extLst>
          </p:nvPr>
        </p:nvGraphicFramePr>
        <p:xfrm>
          <a:off x="1885743" y="3873236"/>
          <a:ext cx="1201740" cy="1003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435"/>
                <a:gridCol w="300435"/>
                <a:gridCol w="300435"/>
                <a:gridCol w="300435"/>
              </a:tblGrid>
              <a:tr h="275391">
                <a:tc>
                  <a:txBody>
                    <a:bodyPr/>
                    <a:lstStyle/>
                    <a:p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/>
                </a:tc>
              </a:tr>
              <a:tr h="366115">
                <a:tc>
                  <a:txBody>
                    <a:bodyPr/>
                    <a:lstStyle/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087">
                <a:tc>
                  <a:txBody>
                    <a:bodyPr/>
                    <a:lstStyle/>
                    <a:p>
                      <a:endParaRPr lang="en-GB" sz="140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944691" y="3978793"/>
                <a:ext cx="2516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691" y="3978793"/>
                <a:ext cx="251655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2491115" y="4539531"/>
            <a:ext cx="288427" cy="3145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45"/>
          <p:cNvSpPr/>
          <p:nvPr/>
        </p:nvSpPr>
        <p:spPr>
          <a:xfrm>
            <a:off x="2176681" y="4539531"/>
            <a:ext cx="311923" cy="3047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 46"/>
          <p:cNvSpPr/>
          <p:nvPr/>
        </p:nvSpPr>
        <p:spPr>
          <a:xfrm>
            <a:off x="2401430" y="3724515"/>
            <a:ext cx="215857" cy="2118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/>
          <p:cNvSpPr/>
          <p:nvPr/>
        </p:nvSpPr>
        <p:spPr>
          <a:xfrm>
            <a:off x="2047031" y="3713711"/>
            <a:ext cx="215857" cy="2118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2258198" y="3942536"/>
            <a:ext cx="131646" cy="1668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2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8" y="2912968"/>
            <a:ext cx="4683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Box 28"/>
          <p:cNvSpPr txBox="1">
            <a:spLocks noChangeArrowheads="1"/>
          </p:cNvSpPr>
          <p:nvPr/>
        </p:nvSpPr>
        <p:spPr bwMode="auto">
          <a:xfrm>
            <a:off x="3614250" y="1538193"/>
            <a:ext cx="3065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/>
              <a:t>Work out the following.</a:t>
            </a:r>
          </a:p>
        </p:txBody>
      </p: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459456"/>
              </p:ext>
            </p:extLst>
          </p:nvPr>
        </p:nvGraphicFramePr>
        <p:xfrm>
          <a:off x="3590438" y="1973168"/>
          <a:ext cx="1203324" cy="10288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831"/>
                <a:gridCol w="300831"/>
                <a:gridCol w="300831"/>
                <a:gridCol w="300831"/>
              </a:tblGrid>
              <a:tr h="331575">
                <a:tc>
                  <a:txBody>
                    <a:bodyPr/>
                    <a:lstStyle/>
                    <a:p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/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/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/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/>
                </a:tc>
              </a:tr>
              <a:tr h="365550">
                <a:tc>
                  <a:txBody>
                    <a:bodyPr/>
                    <a:lstStyle/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75">
                <a:tc>
                  <a:txBody>
                    <a:bodyPr/>
                    <a:lstStyle/>
                    <a:p>
                      <a:endParaRPr lang="en-GB" sz="130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30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30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 marL="91484" marR="91484" marT="45694" marB="4569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85" name="Straight Connector 84"/>
          <p:cNvCxnSpPr/>
          <p:nvPr/>
        </p:nvCxnSpPr>
        <p:spPr>
          <a:xfrm>
            <a:off x="5166825" y="2298605"/>
            <a:ext cx="1889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136099"/>
              </p:ext>
            </p:extLst>
          </p:nvPr>
        </p:nvGraphicFramePr>
        <p:xfrm>
          <a:off x="5030300" y="1990630"/>
          <a:ext cx="1201740" cy="10302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435"/>
                <a:gridCol w="300435"/>
                <a:gridCol w="300435"/>
                <a:gridCol w="300435"/>
              </a:tblGrid>
              <a:tr h="332087">
                <a:tc>
                  <a:txBody>
                    <a:bodyPr/>
                    <a:lstStyle/>
                    <a:p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/>
                </a:tc>
              </a:tr>
              <a:tr h="366115">
                <a:tc>
                  <a:txBody>
                    <a:bodyPr/>
                    <a:lstStyle/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087">
                <a:tc>
                  <a:txBody>
                    <a:bodyPr/>
                    <a:lstStyle/>
                    <a:p>
                      <a:endParaRPr lang="en-GB" sz="140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 marL="91363" marR="91363" marT="45764" marB="4576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87" name="TextBox 58"/>
          <p:cNvSpPr txBox="1">
            <a:spLocks noChangeArrowheads="1"/>
          </p:cNvSpPr>
          <p:nvPr/>
        </p:nvSpPr>
        <p:spPr bwMode="auto">
          <a:xfrm>
            <a:off x="3682513" y="2057305"/>
            <a:ext cx="134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/>
              <a:t>+</a:t>
            </a:r>
          </a:p>
        </p:txBody>
      </p:sp>
      <p:pic>
        <p:nvPicPr>
          <p:cNvPr id="88" name="Picture 6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03"/>
          <a:stretch>
            <a:fillRect/>
          </a:stretch>
        </p:blipFill>
        <p:spPr bwMode="auto">
          <a:xfrm>
            <a:off x="7450" y="1714405"/>
            <a:ext cx="982663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6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75" y="1811243"/>
            <a:ext cx="1587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6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5" y="1909668"/>
            <a:ext cx="1173163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TextBox 64"/>
          <p:cNvSpPr txBox="1">
            <a:spLocks noChangeArrowheads="1"/>
          </p:cNvSpPr>
          <p:nvPr/>
        </p:nvSpPr>
        <p:spPr bwMode="auto">
          <a:xfrm>
            <a:off x="232875" y="1535018"/>
            <a:ext cx="1263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latin typeface="Comic Sans MS" panose="030F0702030302020204" pitchFamily="66" charset="0"/>
              </a:rPr>
              <a:t>Addition</a:t>
            </a:r>
          </a:p>
        </p:txBody>
      </p:sp>
      <p:sp>
        <p:nvSpPr>
          <p:cNvPr id="92" name="TextBox 70"/>
          <p:cNvSpPr txBox="1">
            <a:spLocks noChangeArrowheads="1"/>
          </p:cNvSpPr>
          <p:nvPr/>
        </p:nvSpPr>
        <p:spPr bwMode="auto">
          <a:xfrm>
            <a:off x="2006113" y="1549305"/>
            <a:ext cx="12652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latin typeface="Comic Sans MS" panose="030F0702030302020204" pitchFamily="66" charset="0"/>
              </a:rPr>
              <a:t>Subtraction</a:t>
            </a:r>
          </a:p>
        </p:txBody>
      </p:sp>
      <p:sp>
        <p:nvSpPr>
          <p:cNvPr id="93" name="Rectangle 92"/>
          <p:cNvSpPr/>
          <p:nvPr/>
        </p:nvSpPr>
        <p:spPr>
          <a:xfrm>
            <a:off x="791675" y="2568480"/>
            <a:ext cx="255588" cy="190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1147275" y="2762155"/>
            <a:ext cx="744538" cy="25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5" name="Rectangle 94"/>
          <p:cNvSpPr/>
          <p:nvPr/>
        </p:nvSpPr>
        <p:spPr>
          <a:xfrm>
            <a:off x="2739538" y="2482755"/>
            <a:ext cx="233362" cy="2365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3022113" y="1971580"/>
            <a:ext cx="227012" cy="1936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7" name="TextBox 96"/>
          <p:cNvSpPr txBox="1"/>
          <p:nvPr/>
        </p:nvSpPr>
        <p:spPr>
          <a:xfrm>
            <a:off x="1197249" y="1063925"/>
            <a:ext cx="480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Addition and Subtraction</a:t>
            </a:r>
            <a:endParaRPr lang="en-GB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10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177434" y="136185"/>
            <a:ext cx="24368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Number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521" y="1585848"/>
          <a:ext cx="6730958" cy="7469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6" y="2997767"/>
            <a:ext cx="4683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Oval 50"/>
          <p:cNvSpPr/>
          <p:nvPr/>
        </p:nvSpPr>
        <p:spPr>
          <a:xfrm>
            <a:off x="209987" y="2464296"/>
            <a:ext cx="324399" cy="2587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52" name="Oval 51"/>
          <p:cNvSpPr/>
          <p:nvPr/>
        </p:nvSpPr>
        <p:spPr>
          <a:xfrm>
            <a:off x="582722" y="2402998"/>
            <a:ext cx="324399" cy="2587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53" name="Oval 52"/>
          <p:cNvSpPr/>
          <p:nvPr/>
        </p:nvSpPr>
        <p:spPr>
          <a:xfrm>
            <a:off x="449374" y="2700550"/>
            <a:ext cx="324399" cy="2587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-</a:t>
            </a:r>
            <a:endParaRPr lang="en-GB" sz="2800" b="1" dirty="0"/>
          </a:p>
        </p:txBody>
      </p:sp>
      <p:sp>
        <p:nvSpPr>
          <p:cNvPr id="54" name="Oval 53"/>
          <p:cNvSpPr/>
          <p:nvPr/>
        </p:nvSpPr>
        <p:spPr>
          <a:xfrm>
            <a:off x="628135" y="2088409"/>
            <a:ext cx="324399" cy="2587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-</a:t>
            </a:r>
            <a:endParaRPr lang="en-GB" sz="2800" b="1" dirty="0"/>
          </a:p>
        </p:txBody>
      </p:sp>
      <p:sp>
        <p:nvSpPr>
          <p:cNvPr id="55" name="Oval 54"/>
          <p:cNvSpPr/>
          <p:nvPr/>
        </p:nvSpPr>
        <p:spPr>
          <a:xfrm>
            <a:off x="270030" y="2161056"/>
            <a:ext cx="324399" cy="2587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106366" y="1584791"/>
            <a:ext cx="982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How much is this?</a:t>
            </a:r>
            <a:endParaRPr lang="en-GB" sz="1400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996953" y="1622992"/>
            <a:ext cx="0" cy="1804604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725224" y="1617772"/>
            <a:ext cx="199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+4 – +3 =</a:t>
            </a:r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3733739" y="1930659"/>
            <a:ext cx="199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+4 –  –3 =</a:t>
            </a:r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3679400" y="2844404"/>
            <a:ext cx="199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– 4 – –3 =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3662972" y="2532360"/>
            <a:ext cx="199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– 4 – +3 =</a:t>
            </a:r>
            <a:endParaRPr lang="en-GB" dirty="0"/>
          </a:p>
        </p:txBody>
      </p:sp>
      <p:sp>
        <p:nvSpPr>
          <p:cNvPr id="62" name="TextBox 61"/>
          <p:cNvSpPr txBox="1"/>
          <p:nvPr/>
        </p:nvSpPr>
        <p:spPr>
          <a:xfrm>
            <a:off x="3725224" y="2231088"/>
            <a:ext cx="199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+4 + –3 =</a:t>
            </a:r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3697697" y="3129053"/>
            <a:ext cx="199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– 4 + –3 =</a:t>
            </a:r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5235497" y="1649799"/>
            <a:ext cx="199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+5 × +3 =</a:t>
            </a:r>
            <a:endParaRPr lang="en-GB" dirty="0"/>
          </a:p>
        </p:txBody>
      </p:sp>
      <p:sp>
        <p:nvSpPr>
          <p:cNvPr id="65" name="TextBox 64"/>
          <p:cNvSpPr txBox="1"/>
          <p:nvPr/>
        </p:nvSpPr>
        <p:spPr>
          <a:xfrm>
            <a:off x="5244012" y="1935006"/>
            <a:ext cx="199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–5 × +3 =</a:t>
            </a:r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5252527" y="2242674"/>
            <a:ext cx="199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–5 × –3 =</a:t>
            </a:r>
            <a:endParaRPr lang="en-GB" dirty="0"/>
          </a:p>
        </p:txBody>
      </p:sp>
      <p:sp>
        <p:nvSpPr>
          <p:cNvPr id="67" name="TextBox 66"/>
          <p:cNvSpPr txBox="1"/>
          <p:nvPr/>
        </p:nvSpPr>
        <p:spPr>
          <a:xfrm>
            <a:off x="5240236" y="2795884"/>
            <a:ext cx="199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–6 ÷ –2 =</a:t>
            </a:r>
            <a:endParaRPr lang="en-GB" dirty="0"/>
          </a:p>
        </p:txBody>
      </p:sp>
      <p:sp>
        <p:nvSpPr>
          <p:cNvPr id="68" name="TextBox 67"/>
          <p:cNvSpPr txBox="1"/>
          <p:nvPr/>
        </p:nvSpPr>
        <p:spPr>
          <a:xfrm>
            <a:off x="5225564" y="2490811"/>
            <a:ext cx="199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+6 ÷ –2 =</a:t>
            </a:r>
            <a:endParaRPr lang="en-GB" dirty="0"/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717945"/>
              </p:ext>
            </p:extLst>
          </p:nvPr>
        </p:nvGraphicFramePr>
        <p:xfrm>
          <a:off x="1052581" y="1689909"/>
          <a:ext cx="2417509" cy="1475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4230"/>
                <a:gridCol w="824230"/>
                <a:gridCol w="769049"/>
              </a:tblGrid>
              <a:tr h="221802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Factor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Factor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Product</a:t>
                      </a:r>
                      <a:endParaRPr lang="en-GB" dirty="0"/>
                    </a:p>
                  </a:txBody>
                  <a:tcPr/>
                </a:tc>
              </a:tr>
              <a:tr h="219906">
                <a:tc>
                  <a:txBody>
                    <a:bodyPr/>
                    <a:lstStyle/>
                    <a:p>
                      <a:pPr algn="ctr"/>
                      <a:r>
                        <a:rPr lang="en-GB" sz="2000" b="1" baseline="-25000" dirty="0" smtClean="0"/>
                        <a:t>+</a:t>
                      </a:r>
                      <a:endParaRPr lang="en-GB" sz="20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baseline="-2500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</a:tr>
              <a:tr h="219906">
                <a:tc>
                  <a:txBody>
                    <a:bodyPr/>
                    <a:lstStyle/>
                    <a:p>
                      <a:pPr algn="ctr"/>
                      <a:r>
                        <a:rPr lang="en-GB" sz="2000" b="1" baseline="-25000" dirty="0" smtClean="0"/>
                        <a:t>--</a:t>
                      </a:r>
                      <a:endParaRPr lang="en-GB" sz="20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baseline="-25000" dirty="0" smtClean="0"/>
                        <a:t>--</a:t>
                      </a:r>
                      <a:endParaRPr lang="en-GB" sz="20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</a:tr>
              <a:tr h="219906">
                <a:tc>
                  <a:txBody>
                    <a:bodyPr/>
                    <a:lstStyle/>
                    <a:p>
                      <a:pPr algn="ctr"/>
                      <a:r>
                        <a:rPr lang="en-GB" sz="2000" b="1" baseline="-25000" dirty="0" smtClean="0"/>
                        <a:t>--</a:t>
                      </a:r>
                      <a:endParaRPr lang="en-GB" sz="20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baseline="-2500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</a:tr>
              <a:tr h="219906">
                <a:tc>
                  <a:txBody>
                    <a:bodyPr/>
                    <a:lstStyle/>
                    <a:p>
                      <a:pPr algn="ctr"/>
                      <a:r>
                        <a:rPr lang="en-GB" sz="2000" b="1" baseline="-25000" dirty="0" smtClean="0"/>
                        <a:t>+</a:t>
                      </a:r>
                      <a:endParaRPr lang="en-GB" sz="20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baseline="-25000" dirty="0" smtClean="0"/>
                        <a:t>--</a:t>
                      </a:r>
                      <a:endParaRPr lang="en-GB" sz="20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66" y="4820596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/>
          <p:nvPr/>
        </p:nvSpPr>
        <p:spPr>
          <a:xfrm>
            <a:off x="3470090" y="3455174"/>
            <a:ext cx="34290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One day the level of the water in a river was </a:t>
            </a:r>
            <a:r>
              <a:rPr lang="en-GB" sz="14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8cm above</a:t>
            </a:r>
            <a:r>
              <a:rPr lang="en-GB" sz="1400" b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its average level.</a:t>
            </a:r>
            <a:r>
              <a:rPr lang="en-GB" sz="1400" dirty="0" smtClean="0">
                <a:latin typeface="Comic Sans MS" panose="030F0702030302020204" pitchFamily="66" charset="0"/>
              </a:rPr>
              <a:t/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b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One week later it was </a:t>
            </a:r>
            <a:r>
              <a:rPr lang="en-GB" sz="14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6cm below</a:t>
            </a:r>
            <a:r>
              <a:rPr lang="en-GB" sz="1400" b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its average level.</a:t>
            </a:r>
            <a:r>
              <a:rPr lang="en-GB" sz="1400" dirty="0" smtClean="0">
                <a:latin typeface="Comic Sans MS" panose="030F0702030302020204" pitchFamily="66" charset="0"/>
              </a:rPr>
              <a:t/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b="0" dirty="0" smtClean="0">
                <a:effectLst/>
                <a:latin typeface="Comic Sans MS" panose="030F0702030302020204" pitchFamily="66" charset="0"/>
              </a:rPr>
              <a:t>How far did the </a:t>
            </a:r>
            <a:r>
              <a:rPr lang="en-GB" sz="1400" b="1" dirty="0" smtClean="0">
                <a:effectLst/>
                <a:latin typeface="Comic Sans MS" panose="030F0702030302020204" pitchFamily="66" charset="0"/>
              </a:rPr>
              <a:t>water level drop </a:t>
            </a:r>
            <a:r>
              <a:rPr lang="en-GB" sz="1400" b="0" dirty="0" smtClean="0">
                <a:effectLst/>
                <a:latin typeface="Comic Sans MS" panose="030F0702030302020204" pitchFamily="66" charset="0"/>
              </a:rPr>
              <a:t>in the week?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59044" y="3425962"/>
            <a:ext cx="2950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Overnight, the temperature dropped from 2 ºC to -4 ºC. </a:t>
            </a:r>
            <a:r>
              <a:rPr lang="en-GB" sz="1400" dirty="0" smtClean="0">
                <a:latin typeface="Comic Sans MS" panose="030F0702030302020204" pitchFamily="66" charset="0"/>
              </a:rPr>
              <a:t/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b="0" i="0" dirty="0" smtClean="0">
                <a:effectLst/>
                <a:latin typeface="Comic Sans MS" panose="030F0702030302020204" pitchFamily="66" charset="0"/>
              </a:rPr>
              <a:t>By how many degrees did the temperature fall?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450797" y="3590105"/>
            <a:ext cx="0" cy="16494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889704"/>
              </p:ext>
            </p:extLst>
          </p:nvPr>
        </p:nvGraphicFramePr>
        <p:xfrm>
          <a:off x="63521" y="3503199"/>
          <a:ext cx="338063" cy="1813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063"/>
              </a:tblGrid>
              <a:tr h="162194"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2</a:t>
                      </a:r>
                      <a:endParaRPr lang="en-GB" sz="1100" dirty="0"/>
                    </a:p>
                  </a:txBody>
                  <a:tcPr/>
                </a:tc>
              </a:tr>
              <a:tr h="162194"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</a:t>
                      </a:r>
                      <a:endParaRPr lang="en-GB" sz="1100" dirty="0"/>
                    </a:p>
                  </a:txBody>
                  <a:tcPr/>
                </a:tc>
              </a:tr>
              <a:tr h="162194"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</a:t>
                      </a:r>
                      <a:endParaRPr lang="en-GB" sz="1100" dirty="0"/>
                    </a:p>
                  </a:txBody>
                  <a:tcPr/>
                </a:tc>
              </a:tr>
              <a:tr h="162194"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-1</a:t>
                      </a:r>
                      <a:endParaRPr lang="en-GB" sz="1100" dirty="0"/>
                    </a:p>
                  </a:txBody>
                  <a:tcPr/>
                </a:tc>
              </a:tr>
              <a:tr h="162194"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-2</a:t>
                      </a:r>
                      <a:endParaRPr lang="en-GB" sz="1100" dirty="0"/>
                    </a:p>
                  </a:txBody>
                  <a:tcPr/>
                </a:tc>
              </a:tr>
              <a:tr h="162194"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-3</a:t>
                      </a:r>
                      <a:endParaRPr lang="en-GB" sz="1100" dirty="0"/>
                    </a:p>
                  </a:txBody>
                  <a:tcPr/>
                </a:tc>
              </a:tr>
              <a:tr h="162194"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-4</a:t>
                      </a:r>
                      <a:endParaRPr lang="en-GB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971418"/>
              </p:ext>
            </p:extLst>
          </p:nvPr>
        </p:nvGraphicFramePr>
        <p:xfrm>
          <a:off x="334593" y="3349937"/>
          <a:ext cx="208280" cy="18763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</a:tblGrid>
              <a:tr h="162194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194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194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896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194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194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194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6" name="Curved Left Arrow 75"/>
          <p:cNvSpPr/>
          <p:nvPr/>
        </p:nvSpPr>
        <p:spPr>
          <a:xfrm>
            <a:off x="578099" y="3627241"/>
            <a:ext cx="45719" cy="197992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7" name="Curved Left Arrow 76"/>
          <p:cNvSpPr/>
          <p:nvPr/>
        </p:nvSpPr>
        <p:spPr>
          <a:xfrm>
            <a:off x="578099" y="3892063"/>
            <a:ext cx="45719" cy="197992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8" name="Curved Left Arrow 77"/>
          <p:cNvSpPr/>
          <p:nvPr/>
        </p:nvSpPr>
        <p:spPr>
          <a:xfrm>
            <a:off x="579358" y="4196910"/>
            <a:ext cx="45719" cy="197992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9" name="Curved Left Arrow 78"/>
          <p:cNvSpPr/>
          <p:nvPr/>
        </p:nvSpPr>
        <p:spPr>
          <a:xfrm>
            <a:off x="578099" y="4463016"/>
            <a:ext cx="45719" cy="197992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0" name="Curved Left Arrow 79"/>
          <p:cNvSpPr/>
          <p:nvPr/>
        </p:nvSpPr>
        <p:spPr>
          <a:xfrm>
            <a:off x="578627" y="4752049"/>
            <a:ext cx="45719" cy="197992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1" name="Curved Left Arrow 80"/>
          <p:cNvSpPr/>
          <p:nvPr/>
        </p:nvSpPr>
        <p:spPr>
          <a:xfrm>
            <a:off x="578099" y="5023023"/>
            <a:ext cx="45719" cy="197992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197249" y="1063925"/>
            <a:ext cx="480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Directed Numbers</a:t>
            </a:r>
            <a:endParaRPr lang="en-GB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9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124" y="5341628"/>
            <a:ext cx="432880" cy="43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9" name="Table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395063"/>
              </p:ext>
            </p:extLst>
          </p:nvPr>
        </p:nvGraphicFramePr>
        <p:xfrm>
          <a:off x="196926" y="5188529"/>
          <a:ext cx="208280" cy="18763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</a:tblGrid>
              <a:tr h="162194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194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194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896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194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194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194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0" name="Table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200333"/>
              </p:ext>
            </p:extLst>
          </p:nvPr>
        </p:nvGraphicFramePr>
        <p:xfrm>
          <a:off x="-65787" y="5326725"/>
          <a:ext cx="338063" cy="1813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063"/>
              </a:tblGrid>
              <a:tr h="162194"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</a:t>
                      </a:r>
                      <a:endParaRPr lang="en-GB" sz="1100" dirty="0"/>
                    </a:p>
                  </a:txBody>
                  <a:tcPr/>
                </a:tc>
              </a:tr>
              <a:tr h="162194"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</a:t>
                      </a:r>
                      <a:endParaRPr lang="en-GB" sz="1100" dirty="0"/>
                    </a:p>
                  </a:txBody>
                  <a:tcPr/>
                </a:tc>
              </a:tr>
              <a:tr h="162194"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-1</a:t>
                      </a:r>
                      <a:endParaRPr lang="en-GB" sz="1100" dirty="0"/>
                    </a:p>
                  </a:txBody>
                  <a:tcPr/>
                </a:tc>
              </a:tr>
              <a:tr h="162194"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-2</a:t>
                      </a:r>
                      <a:endParaRPr lang="en-GB" sz="1100" dirty="0"/>
                    </a:p>
                  </a:txBody>
                  <a:tcPr/>
                </a:tc>
              </a:tr>
              <a:tr h="162194"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-3</a:t>
                      </a:r>
                      <a:endParaRPr lang="en-GB" sz="1100" dirty="0"/>
                    </a:p>
                  </a:txBody>
                  <a:tcPr/>
                </a:tc>
              </a:tr>
              <a:tr h="162194"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-4</a:t>
                      </a:r>
                      <a:endParaRPr lang="en-GB" sz="1100" dirty="0"/>
                    </a:p>
                  </a:txBody>
                  <a:tcPr/>
                </a:tc>
              </a:tr>
              <a:tr h="162194"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-5</a:t>
                      </a:r>
                      <a:endParaRPr lang="en-GB" sz="11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1" name="Straight Connector 100"/>
          <p:cNvCxnSpPr/>
          <p:nvPr/>
        </p:nvCxnSpPr>
        <p:spPr>
          <a:xfrm>
            <a:off x="290542" y="5341077"/>
            <a:ext cx="0" cy="18331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404061" y="5267646"/>
            <a:ext cx="2744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anose="030F0702030302020204" pitchFamily="66" charset="0"/>
              </a:rPr>
              <a:t>The table shows the temperatures in four cities. Calculate the difference between he highest and lowest temperature. 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3" name="Table 10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2839963"/>
                  </p:ext>
                </p:extLst>
              </p:nvPr>
            </p:nvGraphicFramePr>
            <p:xfrm>
              <a:off x="505618" y="6050765"/>
              <a:ext cx="1585301" cy="1097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60546"/>
                    <a:gridCol w="624755"/>
                  </a:tblGrid>
                  <a:tr h="257321">
                    <a:tc>
                      <a:txBody>
                        <a:bodyPr/>
                        <a:lstStyle/>
                        <a:p>
                          <a:r>
                            <a:rPr lang="en-GB" sz="1200" b="1" dirty="0" smtClean="0"/>
                            <a:t>London</a:t>
                          </a:r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GB" sz="1200" b="0" dirty="0"/>
                        </a:p>
                      </a:txBody>
                      <a:tcPr/>
                    </a:tc>
                  </a:tr>
                  <a:tr h="203974">
                    <a:tc>
                      <a:txBody>
                        <a:bodyPr/>
                        <a:lstStyle/>
                        <a:p>
                          <a:r>
                            <a:rPr lang="en-GB" sz="1200" b="1" dirty="0" smtClean="0"/>
                            <a:t>Moscow</a:t>
                          </a:r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baseline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12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0" i="1" baseline="0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e>
                                  <m:sup>
                                    <m:r>
                                      <a:rPr lang="en-GB" sz="1200" b="0" i="1" baseline="0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  <m:r>
                                  <a:rPr lang="en-GB" sz="1200" b="0" i="1" baseline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GB" sz="1200" b="0" baseline="0" dirty="0"/>
                        </a:p>
                      </a:txBody>
                      <a:tcPr/>
                    </a:tc>
                  </a:tr>
                  <a:tr h="203974">
                    <a:tc>
                      <a:txBody>
                        <a:bodyPr/>
                        <a:lstStyle/>
                        <a:p>
                          <a:r>
                            <a:rPr lang="en-GB" sz="1200" b="1" dirty="0" smtClean="0"/>
                            <a:t>Paris</a:t>
                          </a:r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sup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GB" sz="1200" b="0" dirty="0"/>
                        </a:p>
                      </a:txBody>
                      <a:tcPr/>
                    </a:tc>
                  </a:tr>
                  <a:tr h="203974">
                    <a:tc>
                      <a:txBody>
                        <a:bodyPr/>
                        <a:lstStyle/>
                        <a:p>
                          <a:r>
                            <a:rPr lang="en-GB" sz="1200" b="1" dirty="0" smtClean="0"/>
                            <a:t>Berlin</a:t>
                          </a:r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GB" sz="1200" b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3" name="Table 10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2839963"/>
                  </p:ext>
                </p:extLst>
              </p:nvPr>
            </p:nvGraphicFramePr>
            <p:xfrm>
              <a:off x="505618" y="6050765"/>
              <a:ext cx="1585301" cy="1097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60546"/>
                    <a:gridCol w="624755"/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GB" sz="1200" b="1" dirty="0" smtClean="0"/>
                            <a:t>London</a:t>
                          </a:r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54369" t="-2222" r="-2913" b="-320000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GB" sz="1200" b="1" dirty="0" smtClean="0"/>
                            <a:t>Moscow</a:t>
                          </a:r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54369" t="-100000" r="-2913" b="-213043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GB" sz="1200" b="1" dirty="0" smtClean="0"/>
                            <a:t>Paris</a:t>
                          </a:r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54369" t="-204444" r="-2913" b="-117778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GB" sz="1200" b="1" dirty="0" smtClean="0"/>
                            <a:t>Berlin</a:t>
                          </a:r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54369" t="-304444" r="-2913" b="-1777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04" name="TextBox 103"/>
          <p:cNvSpPr txBox="1"/>
          <p:nvPr/>
        </p:nvSpPr>
        <p:spPr>
          <a:xfrm>
            <a:off x="2073154" y="5971062"/>
            <a:ext cx="1282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 smtClean="0">
                <a:latin typeface="Comic Sans MS" panose="030F0702030302020204" pitchFamily="66" charset="0"/>
              </a:rPr>
              <a:t>Highest: </a:t>
            </a:r>
          </a:p>
          <a:p>
            <a:r>
              <a:rPr lang="en-GB" sz="1200" u="sng" dirty="0" smtClean="0">
                <a:latin typeface="Comic Sans MS" panose="030F0702030302020204" pitchFamily="66" charset="0"/>
              </a:rPr>
              <a:t>Lowest:</a:t>
            </a:r>
            <a:r>
              <a:rPr lang="en-GB" sz="1200" dirty="0" smtClean="0">
                <a:latin typeface="Comic Sans MS" panose="030F0702030302020204" pitchFamily="66" charset="0"/>
              </a:rPr>
              <a:t/>
            </a:r>
            <a:br>
              <a:rPr lang="en-GB" sz="1200" dirty="0" smtClean="0">
                <a:latin typeface="Comic Sans MS" panose="030F0702030302020204" pitchFamily="66" charset="0"/>
              </a:rPr>
            </a:br>
            <a:r>
              <a:rPr lang="en-GB" sz="1200" dirty="0" smtClean="0">
                <a:latin typeface="Comic Sans MS" panose="030F0702030302020204" pitchFamily="66" charset="0"/>
              </a:rPr>
              <a:t/>
            </a:r>
            <a:br>
              <a:rPr lang="en-GB" sz="1200" dirty="0" smtClean="0">
                <a:latin typeface="Comic Sans MS" panose="030F0702030302020204" pitchFamily="66" charset="0"/>
              </a:rPr>
            </a:br>
            <a:r>
              <a:rPr lang="en-GB" sz="1200" u="sng" dirty="0" smtClean="0">
                <a:latin typeface="Comic Sans MS" panose="030F0702030302020204" pitchFamily="66" charset="0"/>
              </a:rPr>
              <a:t>Difference:</a:t>
            </a:r>
            <a:endParaRPr lang="en-GB" sz="1200" u="sng" dirty="0">
              <a:latin typeface="Comic Sans MS" panose="030F0702030302020204" pitchFamily="66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429000" y="5299696"/>
            <a:ext cx="3429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333333"/>
                </a:solidFill>
                <a:latin typeface="Comic Sans MS" panose="030F0702030302020204" pitchFamily="66" charset="0"/>
              </a:rPr>
              <a:t>At 7am, Joe recorded the temperature in his garden as being −4°C. He went back outside at 1pm and found that the temperature had increased by 12°C. What was the temperature at 1pm?</a:t>
            </a:r>
            <a:endParaRPr lang="en-GB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7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973851" y="136185"/>
            <a:ext cx="28440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Template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010996"/>
              </p:ext>
            </p:extLst>
          </p:nvPr>
        </p:nvGraphicFramePr>
        <p:xfrm>
          <a:off x="63521" y="1585848"/>
          <a:ext cx="6730958" cy="7469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" y="2932991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" y="4809910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" y="6686829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" y="8563748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8023" y="1061132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Sub Topic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177434" y="136185"/>
            <a:ext cx="24368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Number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521" y="1585848"/>
          <a:ext cx="6730958" cy="7469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67" y="2982266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" y="8563748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2492567"/>
                  </p:ext>
                </p:extLst>
              </p:nvPr>
            </p:nvGraphicFramePr>
            <p:xfrm>
              <a:off x="112567" y="1851716"/>
              <a:ext cx="2211388" cy="153225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1655"/>
                    <a:gridCol w="259080"/>
                    <a:gridCol w="386080"/>
                    <a:gridCol w="470218"/>
                    <a:gridCol w="554355"/>
                  </a:tblGrid>
                  <a:tr h="243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Units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 smtClean="0"/>
                            <a:t>.</a:t>
                          </a:r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</a:tr>
                  <a:tr h="243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0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 smtClean="0"/>
                            <a:t>.</a:t>
                          </a:r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4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5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/>
                    </a:tc>
                  </a:tr>
                  <a:tr h="243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0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 smtClean="0"/>
                            <a:t>.</a:t>
                          </a:r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0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0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4</a:t>
                          </a:r>
                          <a:endParaRPr lang="en-GB" sz="1200" dirty="0"/>
                        </a:p>
                      </a:txBody>
                      <a:tcPr/>
                    </a:tc>
                  </a:tr>
                  <a:tr h="243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0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 smtClean="0"/>
                            <a:t>.</a:t>
                          </a:r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4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0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5</a:t>
                          </a:r>
                          <a:endParaRPr lang="en-GB" sz="1200" dirty="0"/>
                        </a:p>
                      </a:txBody>
                      <a:tcPr/>
                    </a:tc>
                  </a:tr>
                  <a:tr h="243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0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 smtClean="0"/>
                            <a:t>.</a:t>
                          </a:r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5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2492567"/>
                  </p:ext>
                </p:extLst>
              </p:nvPr>
            </p:nvGraphicFramePr>
            <p:xfrm>
              <a:off x="112567" y="1851716"/>
              <a:ext cx="2211388" cy="153225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1655"/>
                    <a:gridCol w="259080"/>
                    <a:gridCol w="386080"/>
                    <a:gridCol w="470218"/>
                    <a:gridCol w="554355"/>
                  </a:tblGrid>
                  <a:tr h="43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Units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 smtClean="0"/>
                            <a:t>.</a:t>
                          </a:r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11111" t="-1389" r="-271429" b="-26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51282" t="-1389" r="-119231" b="-26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1099" t="-1389" r="-2198" b="-261111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0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 smtClean="0"/>
                            <a:t>.</a:t>
                          </a:r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4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5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0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 smtClean="0"/>
                            <a:t>.</a:t>
                          </a:r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0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0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4</a:t>
                          </a:r>
                          <a:endParaRPr lang="en-GB" sz="1200" dirty="0"/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0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 smtClean="0"/>
                            <a:t>.</a:t>
                          </a:r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4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0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5</a:t>
                          </a:r>
                          <a:endParaRPr lang="en-GB" sz="1200" dirty="0"/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0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 smtClean="0"/>
                            <a:t>.</a:t>
                          </a:r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5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1" name="TextBox 20"/>
          <p:cNvSpPr txBox="1"/>
          <p:nvPr/>
        </p:nvSpPr>
        <p:spPr>
          <a:xfrm>
            <a:off x="80154" y="1554821"/>
            <a:ext cx="3330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Place the decimals in ascending order. 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03164" y="1547748"/>
                <a:ext cx="34103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latin typeface="Comic Sans MS" panose="030F0702030302020204" pitchFamily="66" charset="0"/>
                  </a:rPr>
                  <a:t>Place the decimals in ascending order.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0.602,  0.26,   6.02,  0.026,   0.06,  0.6</m:t>
                    </m:r>
                  </m:oMath>
                </a14:m>
                <a:r>
                  <a:rPr lang="en-GB" sz="1400" dirty="0" smtClean="0">
                    <a:latin typeface="Comic Sans MS" panose="030F0702030302020204" pitchFamily="66" charset="0"/>
                  </a:rPr>
                  <a:t> 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164" y="1547748"/>
                <a:ext cx="3410378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197249" y="1063925"/>
            <a:ext cx="480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Place Value</a:t>
            </a:r>
            <a:endParaRPr lang="en-GB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8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177434" y="136185"/>
            <a:ext cx="24368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Number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521" y="1585848"/>
          <a:ext cx="6730958" cy="7469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" y="4809910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830" y="5285154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" y="8563748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www.accoladeplc.com/img/products/full/244336_O_Sharp%20024035%20Scientific%20Calculator%20El520L%20-%20El520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t="5287" r="7882" b="66052"/>
          <a:stretch/>
        </p:blipFill>
        <p:spPr bwMode="auto">
          <a:xfrm>
            <a:off x="102614" y="3674301"/>
            <a:ext cx="1747515" cy="106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52854" y="3846500"/>
                <a:ext cx="1517868" cy="714747"/>
              </a:xfrm>
              <a:prstGeom prst="rect">
                <a:avLst/>
              </a:prstGeom>
              <a:solidFill>
                <a:srgbClr val="E1C2A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3.9+4.1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400" dirty="0" smtClean="0"/>
              </a:p>
              <a:p>
                <a:pPr algn="r"/>
                <a:r>
                  <a:rPr lang="en-GB" sz="1400" dirty="0" smtClean="0"/>
                  <a:t>1.</a:t>
                </a:r>
                <a:r>
                  <a:rPr lang="en-GB" sz="1400" b="1" u="sng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GB" sz="1400" dirty="0" smtClean="0"/>
                  <a:t>4285714</a:t>
                </a:r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54" y="3846500"/>
                <a:ext cx="1517868" cy="714747"/>
              </a:xfrm>
              <a:prstGeom prst="rect">
                <a:avLst/>
              </a:prstGeom>
              <a:blipFill rotWithShape="0">
                <a:blip r:embed="rId4"/>
                <a:stretch>
                  <a:fillRect r="-797" b="-7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191146" y="3419767"/>
                <a:ext cx="2157907" cy="6469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1400" b="0" dirty="0" smtClean="0"/>
                  <a:t>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11.7−3.1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9.6−2.4</m:t>
                        </m:r>
                      </m:den>
                    </m:f>
                  </m:oMath>
                </a14:m>
                <a:endParaRPr lang="en-GB" sz="1400" dirty="0" smtClean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146" y="3419767"/>
                <a:ext cx="2157907" cy="646920"/>
              </a:xfrm>
              <a:prstGeom prst="rect">
                <a:avLst/>
              </a:prstGeom>
              <a:blipFill rotWithShape="0">
                <a:blip r:embed="rId5"/>
                <a:stretch>
                  <a:fillRect l="-8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423664" y="3985823"/>
            <a:ext cx="3576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Write down the full calculator display.</a:t>
            </a:r>
            <a:endParaRPr lang="en-GB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3397879" y="4494867"/>
            <a:ext cx="3576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Round to 3 significant figures.</a:t>
            </a:r>
            <a:endParaRPr lang="en-GB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862149" y="3490072"/>
            <a:ext cx="153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Round to 2 significant figures.</a:t>
            </a:r>
            <a:endParaRPr lang="en-GB" sz="14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1979764" y="4418493"/>
            <a:ext cx="99687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538361" y="4510255"/>
            <a:ext cx="277167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38361" y="5059174"/>
            <a:ext cx="277167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984169" y="4493285"/>
            <a:ext cx="233444" cy="445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96040" y="4894048"/>
            <a:ext cx="1623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Place holder </a:t>
            </a:r>
            <a:endParaRPr lang="en-GB" sz="1200" dirty="0"/>
          </a:p>
        </p:txBody>
      </p:sp>
      <p:pic>
        <p:nvPicPr>
          <p:cNvPr id="35" name="Picture 34" descr="http://uxrepo.com/static/icon-sets/typicons/png32/256/000000/calculator-256-0000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286" y="3500730"/>
            <a:ext cx="368349" cy="5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352" y="2960297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1"/>
          <p:cNvSpPr txBox="1">
            <a:spLocks noChangeArrowheads="1"/>
          </p:cNvSpPr>
          <p:nvPr/>
        </p:nvSpPr>
        <p:spPr bwMode="auto">
          <a:xfrm>
            <a:off x="3492279" y="1523610"/>
            <a:ext cx="34274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400">
                <a:latin typeface="Comic Sans MS" panose="030F0702030302020204" pitchFamily="66" charset="0"/>
              </a:rPr>
              <a:t>1) Round 148 miles to the </a:t>
            </a:r>
            <a:r>
              <a:rPr lang="en-GB" altLang="en-US" sz="1600" b="1" u="sng">
                <a:latin typeface="Comic Sans MS" panose="030F0702030302020204" pitchFamily="66" charset="0"/>
              </a:rPr>
              <a:t>nearest</a:t>
            </a:r>
            <a:r>
              <a:rPr lang="en-GB" altLang="en-US" sz="1200" b="1">
                <a:latin typeface="Comic Sans MS" panose="030F0702030302020204" pitchFamily="66" charset="0"/>
              </a:rPr>
              <a:t> </a:t>
            </a:r>
            <a:r>
              <a:rPr lang="en-GB" altLang="en-US" sz="1600" b="1" u="sng">
                <a:latin typeface="Comic Sans MS" panose="030F0702030302020204" pitchFamily="66" charset="0"/>
              </a:rPr>
              <a:t>hundred</a:t>
            </a:r>
            <a:r>
              <a:rPr lang="en-GB" altLang="en-US" sz="1200" b="1">
                <a:latin typeface="Comic Sans MS" panose="030F0702030302020204" pitchFamily="66" charset="0"/>
              </a:rPr>
              <a:t> </a:t>
            </a:r>
            <a:r>
              <a:rPr lang="en-GB" altLang="en-US" sz="1400">
                <a:latin typeface="Comic Sans MS" panose="030F0702030302020204" pitchFamily="66" charset="0"/>
              </a:rPr>
              <a:t>miles. </a:t>
            </a:r>
          </a:p>
        </p:txBody>
      </p:sp>
      <p:sp>
        <p:nvSpPr>
          <p:cNvPr id="38" name="TextBox 36"/>
          <p:cNvSpPr txBox="1">
            <a:spLocks noChangeArrowheads="1"/>
          </p:cNvSpPr>
          <p:nvPr/>
        </p:nvSpPr>
        <p:spPr bwMode="auto">
          <a:xfrm>
            <a:off x="3449417" y="2060185"/>
            <a:ext cx="33972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400">
                <a:latin typeface="Comic Sans MS" panose="030F0702030302020204" pitchFamily="66" charset="0"/>
              </a:rPr>
              <a:t>2) To the </a:t>
            </a:r>
            <a:r>
              <a:rPr lang="en-GB" altLang="en-US" sz="1600" b="1" u="sng">
                <a:latin typeface="Comic Sans MS" panose="030F0702030302020204" pitchFamily="66" charset="0"/>
              </a:rPr>
              <a:t>nearest 10p </a:t>
            </a:r>
            <a:r>
              <a:rPr lang="en-GB" altLang="en-US" sz="1400">
                <a:latin typeface="Comic Sans MS" panose="030F0702030302020204" pitchFamily="66" charset="0"/>
              </a:rPr>
              <a:t>how much is in Sian’s purse?</a:t>
            </a:r>
          </a:p>
        </p:txBody>
      </p:sp>
      <p:pic>
        <p:nvPicPr>
          <p:cNvPr id="39" name="Picture 2" descr="http://woodville-inf.derbyshire.sch.uk/wp-content/uploads/2015/02/5p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579" y="2380860"/>
            <a:ext cx="3825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 descr="http://resources.woodlands-junior.kent.sch.uk/customs/questions/images/money/2p.gif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854" y="2663435"/>
            <a:ext cx="709613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6" descr="https://www.homeschoolmath.net/worksheets/images/uk-1p.gif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429" y="2758685"/>
            <a:ext cx="5000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 descr="https://www.homeschoolmath.net/worksheets/images/uk-1p.gif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17" y="2442772"/>
            <a:ext cx="5000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 descr="http://woodville-inf.derbyshire.sch.uk/wp-content/uploads/2015/02/5p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079" y="3014272"/>
            <a:ext cx="381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8" descr="http://doublethemoney.info/wp-content/uploads/2015/01/Britannia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342" y="2385622"/>
            <a:ext cx="81915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38942" y="1893147"/>
            <a:ext cx="3429000" cy="157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73</a:t>
            </a: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 rounded to the </a:t>
            </a:r>
            <a:r>
              <a:rPr lang="en-GB" sz="16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nearest ten</a:t>
            </a:r>
            <a:r>
              <a:rPr lang="en-GB" sz="12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is </a:t>
            </a:r>
            <a:r>
              <a:rPr lang="en-GB" sz="1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70</a:t>
            </a: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, because 73 is closer to </a:t>
            </a:r>
            <a:r>
              <a:rPr lang="en-GB" sz="14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70</a:t>
            </a: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 than to </a:t>
            </a:r>
            <a:r>
              <a:rPr lang="en-GB" sz="14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80</a:t>
            </a: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b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GB" sz="5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500" dirty="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 76 goes </a:t>
            </a:r>
            <a:r>
              <a:rPr lang="en-GB" sz="1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up</a:t>
            </a: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 to 80, because 76 is closer to ____ than to _____.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6" name="TextBox 5"/>
          <p:cNvSpPr txBox="1">
            <a:spLocks noChangeArrowheads="1"/>
          </p:cNvSpPr>
          <p:nvPr/>
        </p:nvSpPr>
        <p:spPr bwMode="auto">
          <a:xfrm>
            <a:off x="1084042" y="1604572"/>
            <a:ext cx="493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9900FF"/>
                </a:solidFill>
                <a:latin typeface="Comic Sans MS" panose="030F0702030302020204" pitchFamily="66" charset="0"/>
              </a:rPr>
              <a:t>73</a:t>
            </a:r>
          </a:p>
        </p:txBody>
      </p:sp>
      <p:sp>
        <p:nvSpPr>
          <p:cNvPr id="47" name="TextBox 44"/>
          <p:cNvSpPr txBox="1">
            <a:spLocks noChangeArrowheads="1"/>
          </p:cNvSpPr>
          <p:nvPr/>
        </p:nvSpPr>
        <p:spPr bwMode="auto">
          <a:xfrm>
            <a:off x="1844454" y="1607747"/>
            <a:ext cx="493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0000FF"/>
                </a:solidFill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48" name="TextBox 45"/>
          <p:cNvSpPr txBox="1">
            <a:spLocks noChangeArrowheads="1"/>
          </p:cNvSpPr>
          <p:nvPr/>
        </p:nvSpPr>
        <p:spPr bwMode="auto">
          <a:xfrm>
            <a:off x="1138017" y="2442772"/>
            <a:ext cx="493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9900FF"/>
                </a:solidFill>
                <a:latin typeface="Comic Sans MS" panose="030F0702030302020204" pitchFamily="66" charset="0"/>
              </a:rPr>
              <a:t>76</a:t>
            </a:r>
          </a:p>
        </p:txBody>
      </p:sp>
      <p:sp>
        <p:nvSpPr>
          <p:cNvPr id="49" name="TextBox 49"/>
          <p:cNvSpPr txBox="1">
            <a:spLocks noChangeArrowheads="1"/>
          </p:cNvSpPr>
          <p:nvPr/>
        </p:nvSpPr>
        <p:spPr bwMode="auto">
          <a:xfrm>
            <a:off x="1907954" y="2442772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80</a:t>
            </a:r>
          </a:p>
        </p:txBody>
      </p:sp>
      <p:sp>
        <p:nvSpPr>
          <p:cNvPr id="50" name="Right Arrow 49"/>
          <p:cNvSpPr/>
          <p:nvPr/>
        </p:nvSpPr>
        <p:spPr>
          <a:xfrm>
            <a:off x="1531717" y="1672835"/>
            <a:ext cx="358775" cy="203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" name="Right Arrow 50"/>
          <p:cNvSpPr/>
          <p:nvPr/>
        </p:nvSpPr>
        <p:spPr>
          <a:xfrm>
            <a:off x="1569817" y="2512622"/>
            <a:ext cx="358775" cy="203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98800" y="5268523"/>
                <a:ext cx="2157907" cy="6469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1400" b="0" dirty="0" smtClean="0"/>
                  <a:t>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9.83−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1.62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23.8−4.47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×5.12</m:t>
                        </m:r>
                      </m:den>
                    </m:f>
                  </m:oMath>
                </a14:m>
                <a:endParaRPr lang="en-GB" sz="1400" dirty="0" smtClean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00" y="5268523"/>
                <a:ext cx="2157907" cy="646920"/>
              </a:xfrm>
              <a:prstGeom prst="rect">
                <a:avLst/>
              </a:prstGeom>
              <a:blipFill rotWithShape="0">
                <a:blip r:embed="rId12"/>
                <a:stretch>
                  <a:fillRect l="-8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3428904" y="5844553"/>
            <a:ext cx="3576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Write down the full calculator display.</a:t>
            </a:r>
            <a:endParaRPr lang="en-GB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3409603" y="6571013"/>
            <a:ext cx="3576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Correct to </a:t>
            </a:r>
            <a:r>
              <a:rPr lang="en-GB" sz="1400" dirty="0"/>
              <a:t>3</a:t>
            </a:r>
            <a:r>
              <a:rPr lang="en-GB" sz="1400" dirty="0" smtClean="0"/>
              <a:t> significant figures.</a:t>
            </a:r>
            <a:endParaRPr lang="en-GB" sz="140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4554764" y="6549993"/>
            <a:ext cx="2261468" cy="14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495531" y="7050935"/>
            <a:ext cx="2003718" cy="36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3914346" y="5254030"/>
                <a:ext cx="2157907" cy="6469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1400" b="0" dirty="0" smtClean="0"/>
                  <a:t>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8.95+</m:t>
                        </m:r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7,84</m:t>
                            </m:r>
                          </m:e>
                        </m:rad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2.03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×1.49</m:t>
                        </m:r>
                      </m:den>
                    </m:f>
                  </m:oMath>
                </a14:m>
                <a:endParaRPr lang="en-GB" sz="1400" dirty="0" smtClean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346" y="5254030"/>
                <a:ext cx="2157907" cy="646920"/>
              </a:xfrm>
              <a:prstGeom prst="rect">
                <a:avLst/>
              </a:prstGeom>
              <a:blipFill rotWithShape="0">
                <a:blip r:embed="rId13"/>
                <a:stretch>
                  <a:fillRect l="-8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138829" y="6598329"/>
            <a:ext cx="3576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Write down the full calculator display.</a:t>
            </a:r>
            <a:endParaRPr lang="en-GB" sz="1400" dirty="0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283534" y="7073416"/>
            <a:ext cx="1949206" cy="64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38829" y="5782998"/>
            <a:ext cx="35766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Work out the numerator:</a:t>
            </a:r>
            <a:br>
              <a:rPr lang="en-GB" sz="1400" dirty="0" smtClean="0"/>
            </a:br>
            <a:endParaRPr lang="en-GB" sz="1400" dirty="0" smtClean="0"/>
          </a:p>
          <a:p>
            <a:r>
              <a:rPr lang="en-GB" sz="1400" dirty="0"/>
              <a:t>Work out the </a:t>
            </a:r>
            <a:r>
              <a:rPr lang="en-GB" sz="1400" dirty="0" smtClean="0"/>
              <a:t>denominator:</a:t>
            </a:r>
            <a:endParaRPr lang="en-GB" sz="1400" dirty="0"/>
          </a:p>
        </p:txBody>
      </p:sp>
      <p:pic>
        <p:nvPicPr>
          <p:cNvPr id="61" name="Picture 60" descr="http://uxrepo.com/static/icon-sets/typicons/png32/256/000000/calculator-256-0000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307" y="5338495"/>
            <a:ext cx="368349" cy="5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 descr="http://uxrepo.com/static/icon-sets/typicons/png32/256/000000/calculator-256-0000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69" y="5355065"/>
            <a:ext cx="368349" cy="5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129862" y="7228084"/>
            <a:ext cx="2740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Round the following numbers to 3 significant figures.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70420" y="7797370"/>
            <a:ext cx="2805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dirty="0" smtClean="0"/>
              <a:t>35</a:t>
            </a:r>
            <a:r>
              <a:rPr lang="en-GB" b="1" u="sng" dirty="0" smtClean="0">
                <a:solidFill>
                  <a:srgbClr val="FF0000"/>
                </a:solidFill>
              </a:rPr>
              <a:t>2</a:t>
            </a:r>
            <a:r>
              <a:rPr lang="en-GB" dirty="0" smtClean="0"/>
              <a:t>60</a:t>
            </a:r>
          </a:p>
          <a:p>
            <a:pPr marL="342900" indent="-342900">
              <a:buAutoNum type="arabicParenR"/>
            </a:pPr>
            <a:endParaRPr lang="en-GB" dirty="0"/>
          </a:p>
          <a:p>
            <a:pPr marL="342900" indent="-342900">
              <a:buAutoNum type="arabicParenR"/>
            </a:pPr>
            <a:r>
              <a:rPr lang="en-GB" dirty="0" smtClean="0"/>
              <a:t>2.3</a:t>
            </a:r>
            <a:r>
              <a:rPr lang="en-GB" b="1" u="sng" dirty="0" smtClean="0">
                <a:solidFill>
                  <a:srgbClr val="FF0000"/>
                </a:solidFill>
              </a:rPr>
              <a:t>4</a:t>
            </a:r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65" name="TextBox 64"/>
          <p:cNvSpPr txBox="1"/>
          <p:nvPr/>
        </p:nvSpPr>
        <p:spPr>
          <a:xfrm>
            <a:off x="274498" y="7823965"/>
            <a:ext cx="1047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Third significant figure Place holder</a:t>
            </a:r>
            <a:endParaRPr lang="en-GB" sz="1200" dirty="0"/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1131551" y="8084527"/>
            <a:ext cx="554880" cy="226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146902" y="8324374"/>
            <a:ext cx="616116" cy="75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32293" y="8168000"/>
            <a:ext cx="9454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567058" y="7253137"/>
            <a:ext cx="2740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Round the following numbers to 3 significant figures.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61993" y="7776357"/>
            <a:ext cx="2805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dirty="0" smtClean="0"/>
              <a:t>3568</a:t>
            </a:r>
          </a:p>
          <a:p>
            <a:pPr marL="342900" indent="-342900">
              <a:buAutoNum type="arabicParenR"/>
            </a:pPr>
            <a:r>
              <a:rPr lang="en-GB" dirty="0" smtClean="0"/>
              <a:t>42062</a:t>
            </a:r>
          </a:p>
          <a:p>
            <a:pPr marL="342900" indent="-342900">
              <a:buAutoNum type="arabicParenR"/>
            </a:pPr>
            <a:r>
              <a:rPr lang="en-GB" dirty="0" smtClean="0"/>
              <a:t>0.024537</a:t>
            </a:r>
          </a:p>
          <a:p>
            <a:pPr marL="342900" indent="-342900">
              <a:buAutoNum type="arabicParenR"/>
            </a:pPr>
            <a:r>
              <a:rPr lang="en-GB" dirty="0" smtClean="0"/>
              <a:t>0.0034078</a:t>
            </a:r>
            <a:endParaRPr lang="en-GB" dirty="0"/>
          </a:p>
        </p:txBody>
      </p:sp>
      <p:cxnSp>
        <p:nvCxnSpPr>
          <p:cNvPr id="71" name="Straight Connector 70"/>
          <p:cNvCxnSpPr/>
          <p:nvPr/>
        </p:nvCxnSpPr>
        <p:spPr>
          <a:xfrm>
            <a:off x="5097310" y="8061232"/>
            <a:ext cx="1639639" cy="127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097310" y="8309755"/>
            <a:ext cx="1667631" cy="13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097310" y="8571553"/>
            <a:ext cx="16676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136332" y="8810655"/>
            <a:ext cx="15246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197249" y="1063925"/>
            <a:ext cx="480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Rounding</a:t>
            </a:r>
            <a:endParaRPr lang="en-GB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177434" y="136185"/>
            <a:ext cx="24368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Number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97249" y="1063925"/>
            <a:ext cx="480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Fractions</a:t>
            </a:r>
            <a:endParaRPr lang="en-GB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6701812"/>
                  </p:ext>
                </p:extLst>
              </p:nvPr>
            </p:nvGraphicFramePr>
            <p:xfrm>
              <a:off x="63521" y="1585848"/>
              <a:ext cx="6730958" cy="74693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65479"/>
                    <a:gridCol w="3365479"/>
                  </a:tblGrid>
                  <a:tr h="1867331"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Simplify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f>
                                <m:f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den>
                              </m:f>
                            </m:oMath>
                          </a14:m>
                          <a:endParaRPr lang="en-GB" dirty="0" smtClean="0"/>
                        </a:p>
                        <a:p>
                          <a:r>
                            <a:rPr lang="en-GB" dirty="0" smtClean="0"/>
                            <a:t>Calculate</a:t>
                          </a:r>
                          <a:r>
                            <a:rPr lang="en-GB" baseline="0" dirty="0" smtClean="0"/>
                            <a:t> the HCF of 14 and 21. </a:t>
                          </a:r>
                        </a:p>
                        <a:p>
                          <a:r>
                            <a:rPr lang="en-GB" u="sng" baseline="0" dirty="0" smtClean="0"/>
                            <a:t>Factors of 14 </a:t>
                          </a:r>
                          <a:r>
                            <a:rPr lang="en-GB" u="none" baseline="0" dirty="0" smtClean="0"/>
                            <a:t>  </a:t>
                          </a:r>
                          <a:r>
                            <a:rPr lang="en-GB" u="sng" baseline="0" dirty="0" smtClean="0"/>
                            <a:t>Factors of 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 smtClean="0"/>
                            <a:t>Simplify</a:t>
                          </a: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f>
                                  <m:f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18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r>
                            <a:rPr lang="en-GB" sz="2000" dirty="0" smtClean="0"/>
                            <a:t/>
                          </a:r>
                          <a:br>
                            <a:rPr lang="en-GB" sz="2000" dirty="0" smtClean="0"/>
                          </a:br>
                          <a:endParaRPr lang="en-GB" sz="2000" dirty="0" smtClean="0"/>
                        </a:p>
                        <a:p>
                          <a:pPr algn="l"/>
                          <a:endParaRPr lang="en-GB" sz="2000" dirty="0" smtClean="0"/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)  </m:t>
                                </m:r>
                                <m:f>
                                  <m:f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dirty="0" smtClean="0"/>
                        </a:p>
                      </a:txBody>
                      <a:tcPr/>
                    </a:tc>
                  </a:tr>
                  <a:tr h="1867331"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Simplify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f>
                                <m:f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28</m:t>
                                  </m:r>
                                </m:den>
                              </m:f>
                            </m:oMath>
                          </a14:m>
                          <a:endParaRPr lang="en-GB" dirty="0" smtClean="0"/>
                        </a:p>
                        <a:p>
                          <a:r>
                            <a:rPr lang="en-GB" dirty="0" smtClean="0"/>
                            <a:t>Calculate</a:t>
                          </a:r>
                          <a:r>
                            <a:rPr lang="en-GB" baseline="0" dirty="0" smtClean="0"/>
                            <a:t> the HCF of 14 and 28. </a:t>
                          </a:r>
                        </a:p>
                        <a:p>
                          <a:r>
                            <a:rPr lang="en-GB" u="sng" baseline="0" dirty="0" smtClean="0"/>
                            <a:t>Factors of 14 </a:t>
                          </a:r>
                          <a:r>
                            <a:rPr lang="en-GB" u="none" baseline="0" dirty="0" smtClean="0"/>
                            <a:t>  </a:t>
                          </a:r>
                          <a:r>
                            <a:rPr lang="en-GB" u="sng" baseline="0" dirty="0" smtClean="0"/>
                            <a:t>Factors of 28</a:t>
                          </a:r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Simplify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)  </m:t>
                                </m:r>
                                <m:f>
                                  <m:f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42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56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dirty="0" smtClean="0"/>
                        </a:p>
                        <a:p>
                          <a:endParaRPr lang="en-GB" sz="20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)  </m:t>
                                </m:r>
                                <m:f>
                                  <m:f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24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30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</a:tr>
                  <a:tr h="1867331">
                    <a:tc>
                      <a:txBody>
                        <a:bodyPr/>
                        <a:lstStyle/>
                        <a:p>
                          <a:pPr/>
                          <a:r>
                            <a:rPr lang="en-GB" dirty="0" smtClean="0"/>
                            <a:t>Find the</a:t>
                          </a:r>
                          <a:r>
                            <a:rPr lang="en-GB" baseline="0" dirty="0" smtClean="0"/>
                            <a:t> missing value</a:t>
                          </a:r>
                          <a:br>
                            <a:rPr lang="en-GB" baseline="0" dirty="0" smtClean="0"/>
                          </a:br>
                          <a:r>
                            <a:rPr lang="en-GB" baseline="0" dirty="0" smtClean="0"/>
                            <a:t/>
                          </a:r>
                          <a:br>
                            <a:rPr lang="en-GB" baseline="0" dirty="0" smtClean="0"/>
                          </a:b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f>
                                  <m:f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??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     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Find the</a:t>
                          </a:r>
                          <a:r>
                            <a:rPr lang="en-GB" baseline="0" dirty="0" smtClean="0"/>
                            <a:t> missing value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)   </m:t>
                                </m:r>
                                <m:f>
                                  <m:f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??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dirty="0" smtClean="0"/>
                        </a:p>
                        <a:p>
                          <a:endParaRPr lang="en-GB" sz="20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)   </m:t>
                                </m:r>
                                <m:f>
                                  <m:f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??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60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</a:tr>
                  <a:tr h="1867331"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 smtClean="0"/>
                            <a:t>Find the</a:t>
                          </a:r>
                          <a:r>
                            <a:rPr lang="en-GB" sz="1200" baseline="0" dirty="0" smtClean="0"/>
                            <a:t> missing value</a:t>
                          </a:r>
                          <a:br>
                            <a:rPr lang="en-GB" sz="1200" baseline="0" dirty="0" smtClean="0"/>
                          </a:br>
                          <a:r>
                            <a:rPr lang="en-GB" sz="1800" baseline="0" dirty="0" smtClean="0"/>
                            <a:t> </a:t>
                          </a:r>
                          <a:r>
                            <a:rPr lang="en-GB" sz="1200" baseline="0" dirty="0" smtClean="0"/>
                            <a:t/>
                          </a:r>
                          <a:br>
                            <a:rPr lang="en-GB" sz="1200" baseline="0" dirty="0" smtClean="0"/>
                          </a:b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f>
                                  <m:f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??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     </m:t>
                                </m:r>
                              </m:oMath>
                            </m:oMathPara>
                          </a14:m>
                          <a:endParaRPr lang="en-GB" sz="3200" dirty="0"/>
                        </a:p>
                        <a:p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Find the</a:t>
                          </a:r>
                          <a:r>
                            <a:rPr lang="en-GB" baseline="0" dirty="0" smtClean="0"/>
                            <a:t> missing value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)  </m:t>
                                </m:r>
                                <m:f>
                                  <m:f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??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48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dirty="0" smtClean="0"/>
                        </a:p>
                        <a:p>
                          <a:endParaRPr lang="en-GB" sz="20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)  </m:t>
                                </m:r>
                                <m:f>
                                  <m:f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??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28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6701812"/>
                  </p:ext>
                </p:extLst>
              </p:nvPr>
            </p:nvGraphicFramePr>
            <p:xfrm>
              <a:off x="63521" y="1585848"/>
              <a:ext cx="6730958" cy="74693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65479"/>
                    <a:gridCol w="3365479"/>
                  </a:tblGrid>
                  <a:tr h="18673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81" t="-326" r="-10018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362" t="-326" r="-362" b="-300000"/>
                          </a:stretch>
                        </a:blipFill>
                      </a:tcPr>
                    </a:tc>
                  </a:tr>
                  <a:tr h="18673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81" t="-100654" r="-100181" b="-200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362" t="-100654" r="-362" b="-200980"/>
                          </a:stretch>
                        </a:blipFill>
                      </a:tcPr>
                    </a:tc>
                  </a:tr>
                  <a:tr h="18673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81" t="-200000" r="-100181" b="-100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362" t="-200000" r="-362" b="-100326"/>
                          </a:stretch>
                        </a:blipFill>
                      </a:tcPr>
                    </a:tc>
                  </a:tr>
                  <a:tr h="18673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81" t="-300980" r="-100181" b="-6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362" t="-300980" r="-362" b="-6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9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1585848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" y="5611704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3521" y="2395415"/>
            <a:ext cx="940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 x 14</a:t>
            </a:r>
          </a:p>
          <a:p>
            <a:pPr algn="ctr"/>
            <a:r>
              <a:rPr lang="en-GB" dirty="0" smtClean="0"/>
              <a:t>2 x 7 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2314103" y="2200862"/>
            <a:ext cx="997085" cy="389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 smtClean="0"/>
              <a:t>HCF = 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31181" y="2925310"/>
            <a:ext cx="3381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To simplify divide the numerator and _____________ of the fraction by the HCF.</a:t>
            </a:r>
            <a:endParaRPr lang="en-GB" sz="1400" dirty="0"/>
          </a:p>
        </p:txBody>
      </p:sp>
      <p:pic>
        <p:nvPicPr>
          <p:cNvPr id="34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753" y="3467274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0586" y="4276841"/>
            <a:ext cx="940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 x 14</a:t>
            </a:r>
          </a:p>
          <a:p>
            <a:pPr algn="ctr"/>
            <a:r>
              <a:rPr lang="en-GB" dirty="0" smtClean="0"/>
              <a:t>2 x 7 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2291168" y="4082288"/>
            <a:ext cx="997085" cy="389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 smtClean="0"/>
              <a:t>HCF = 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8246" y="4806736"/>
            <a:ext cx="3381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To simplify divide the numerator and _____________ of the fraction by the HCF.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4787" y="6338049"/>
                <a:ext cx="3240743" cy="1088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𝑆𝑐𝑎𝑙𝑎𝑟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𝑁𝑒𝑤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𝐷𝑒𝑛𝑜𝑚𝑖𝑛𝑎𝑡𝑜𝑟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𝑂𝑙𝑑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𝐷𝑒𝑛𝑜𝑚𝑖𝑛𝑎𝑡𝑜𝑟</m:t>
                          </m:r>
                        </m:den>
                      </m:f>
                    </m:oMath>
                  </m:oMathPara>
                </a14:m>
                <a:endParaRPr lang="en-GB" sz="1400" b="0" dirty="0" smtClean="0"/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𝑆𝑐𝑎𝑙𝑎𝑟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/>
                    </m:f>
                  </m:oMath>
                </a14:m>
                <a:r>
                  <a:rPr lang="en-GB" b="0" dirty="0" smtClean="0"/>
                  <a:t>=</a:t>
                </a:r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7" y="6338049"/>
                <a:ext cx="3240743" cy="10888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1585720" y="6764417"/>
            <a:ext cx="476544" cy="356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1216069" y="6981442"/>
            <a:ext cx="223624" cy="1781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Curved Up Arrow 40"/>
          <p:cNvSpPr/>
          <p:nvPr/>
        </p:nvSpPr>
        <p:spPr>
          <a:xfrm>
            <a:off x="2355497" y="6370220"/>
            <a:ext cx="498542" cy="158396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338525" y="6595343"/>
                <a:ext cx="605190" cy="2871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525" y="6595343"/>
                <a:ext cx="605190" cy="2871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urved Up Arrow 42"/>
          <p:cNvSpPr/>
          <p:nvPr/>
        </p:nvSpPr>
        <p:spPr>
          <a:xfrm flipV="1">
            <a:off x="2316587" y="5654533"/>
            <a:ext cx="498542" cy="80330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293353" y="5330203"/>
                <a:ext cx="605190" cy="2871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353" y="5330203"/>
                <a:ext cx="605190" cy="28711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2681125" y="5801180"/>
            <a:ext cx="312581" cy="2876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4429997" y="5560051"/>
            <a:ext cx="312581" cy="2876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4414021" y="6443755"/>
            <a:ext cx="312581" cy="2876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4405037" y="7426873"/>
            <a:ext cx="312581" cy="2876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0636" y="8201895"/>
                <a:ext cx="3240743" cy="1088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𝑆𝑐𝑎𝑙𝑎𝑟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𝑁𝑒𝑤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𝐷𝑒𝑛𝑜𝑚𝑖𝑛𝑎𝑡𝑜𝑟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𝑂𝑙𝑑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𝐷𝑒𝑛𝑜𝑚𝑖𝑛𝑎𝑡𝑜𝑟</m:t>
                          </m:r>
                        </m:den>
                      </m:f>
                    </m:oMath>
                  </m:oMathPara>
                </a14:m>
                <a:endParaRPr lang="en-GB" sz="1400" b="0" dirty="0" smtClean="0"/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𝑆𝑐𝑎𝑙𝑎𝑟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/>
                    </m:f>
                  </m:oMath>
                </a14:m>
                <a:r>
                  <a:rPr lang="en-GB" b="0" dirty="0" smtClean="0"/>
                  <a:t>=</a:t>
                </a:r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6" y="8201895"/>
                <a:ext cx="3240743" cy="108882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4385581" y="8299387"/>
            <a:ext cx="312581" cy="2876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7" y="7514829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1569524" y="8610452"/>
            <a:ext cx="476544" cy="356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1199873" y="8846932"/>
            <a:ext cx="223624" cy="1781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Curved Up Arrow 52"/>
          <p:cNvSpPr/>
          <p:nvPr/>
        </p:nvSpPr>
        <p:spPr>
          <a:xfrm>
            <a:off x="2339301" y="8274620"/>
            <a:ext cx="498542" cy="158396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322329" y="8499743"/>
                <a:ext cx="605190" cy="2871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329" y="8499743"/>
                <a:ext cx="605190" cy="28711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Curved Up Arrow 54"/>
          <p:cNvSpPr/>
          <p:nvPr/>
        </p:nvSpPr>
        <p:spPr>
          <a:xfrm flipV="1">
            <a:off x="2300391" y="7558933"/>
            <a:ext cx="498542" cy="80330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2277157" y="7234603"/>
                <a:ext cx="605190" cy="2871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157" y="7234603"/>
                <a:ext cx="605190" cy="28711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2684384" y="7686125"/>
            <a:ext cx="312581" cy="2876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8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177434" y="136185"/>
            <a:ext cx="24368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Number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521" y="1585848"/>
          <a:ext cx="6730958" cy="7469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" y="2932991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" y="4809910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" y="6686829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" y="8563748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7167" y="1522797"/>
            <a:ext cx="2739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Fill in the missing gaps. 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0704" y="1943821"/>
                <a:ext cx="2521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            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04" y="1943821"/>
                <a:ext cx="2521641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726250" y="1893869"/>
            <a:ext cx="215507" cy="211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084999" y="1897310"/>
            <a:ext cx="215507" cy="211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771429" y="1897310"/>
            <a:ext cx="215507" cy="211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0620" y="2413885"/>
                <a:ext cx="2521641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            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20" y="2413885"/>
                <a:ext cx="2521641" cy="3724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726166" y="2363933"/>
            <a:ext cx="215507" cy="211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084915" y="2367374"/>
            <a:ext cx="215507" cy="211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771345" y="2367374"/>
            <a:ext cx="215507" cy="211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2337" y="2746116"/>
                <a:ext cx="2521641" cy="887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b="0" dirty="0" smtClean="0">
                  <a:ea typeface="Cambria Math" panose="020405030504060302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37" y="2746116"/>
                <a:ext cx="2521641" cy="8879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416267" y="2850436"/>
            <a:ext cx="215507" cy="211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831581" y="1873307"/>
                <a:ext cx="20424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=_________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581" y="1873307"/>
                <a:ext cx="204241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714563" y="2237351"/>
                <a:ext cx="2159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=_________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563" y="2237351"/>
                <a:ext cx="215943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748409" y="2580150"/>
                <a:ext cx="21432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=_________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09" y="2580150"/>
                <a:ext cx="214327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801471" y="3012505"/>
                <a:ext cx="252164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_________</m:t>
                      </m:r>
                    </m:oMath>
                  </m:oMathPara>
                </a14:m>
                <a:endParaRPr lang="en-GB" dirty="0"/>
              </a:p>
              <a:p>
                <a:endParaRPr lang="en-GB" b="0" dirty="0" smtClean="0">
                  <a:ea typeface="Cambria Math" panose="020405030504060302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471" y="3012505"/>
                <a:ext cx="2521641" cy="92333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197249" y="1063925"/>
            <a:ext cx="480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Indices</a:t>
            </a:r>
            <a:endParaRPr lang="en-GB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177434" y="136185"/>
            <a:ext cx="24368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Number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521" y="1585848"/>
          <a:ext cx="6730958" cy="7469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264" y="1563390"/>
            <a:ext cx="375591" cy="37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62516" y="1562749"/>
            <a:ext cx="300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Match the inequality notation with the correct definition.</a:t>
            </a:r>
            <a:endParaRPr lang="en-GB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157131" y="1951441"/>
                <a:ext cx="581025" cy="34333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31" y="1951441"/>
                <a:ext cx="581025" cy="343333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170917" y="2339110"/>
                <a:ext cx="581025" cy="29433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17" y="2339110"/>
                <a:ext cx="581025" cy="294330"/>
              </a:xfrm>
              <a:prstGeom prst="roundRect">
                <a:avLst/>
              </a:prstGeom>
              <a:blipFill rotWithShape="0"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170917" y="3050428"/>
                <a:ext cx="581025" cy="32954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17" y="3050428"/>
                <a:ext cx="581025" cy="32954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170917" y="2677776"/>
                <a:ext cx="581025" cy="29433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17" y="2677776"/>
                <a:ext cx="581025" cy="294330"/>
              </a:xfrm>
              <a:prstGeom prst="roundRect">
                <a:avLst/>
              </a:prstGeom>
              <a:blipFill rotWithShape="0">
                <a:blip r:embed="rId6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592231" y="1954978"/>
            <a:ext cx="1762801" cy="3405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Less than or equal to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277477" y="2692675"/>
            <a:ext cx="2025287" cy="3405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Greater than or equal to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10230" y="3065259"/>
            <a:ext cx="978962" cy="3405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Less than</a:t>
            </a:r>
            <a:endParaRPr lang="en-GB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152357" y="2316015"/>
            <a:ext cx="1172460" cy="3405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Greater than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37394" y="1590486"/>
                <a:ext cx="3464481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What is the largest and smallest value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 smtClean="0"/>
                  <a:t>can be?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1600" b="0" dirty="0" smtClean="0"/>
                  <a:t>a)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−5&lt;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endParaRPr lang="en-GB" sz="1600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GB" sz="1600" dirty="0" smtClean="0"/>
                  <a:t>b)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−3≤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GB" sz="1600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GB" sz="1600" b="0" dirty="0" smtClean="0"/>
                  <a:t>c)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−9&lt;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&lt;−1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394" y="1590486"/>
                <a:ext cx="3464481" cy="1692771"/>
              </a:xfrm>
              <a:prstGeom prst="rect">
                <a:avLst/>
              </a:prstGeom>
              <a:blipFill rotWithShape="0">
                <a:blip r:embed="rId7"/>
                <a:stretch>
                  <a:fillRect l="-1056" t="-1079" b="-1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08165"/>
              </p:ext>
            </p:extLst>
          </p:nvPr>
        </p:nvGraphicFramePr>
        <p:xfrm>
          <a:off x="4905200" y="1960246"/>
          <a:ext cx="1865948" cy="12527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2974"/>
                <a:gridCol w="932974"/>
              </a:tblGrid>
              <a:tr h="19124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Minimum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Maximum</a:t>
                      </a:r>
                      <a:endParaRPr lang="en-GB" sz="1200" b="1" dirty="0"/>
                    </a:p>
                  </a:txBody>
                  <a:tcPr/>
                </a:tc>
              </a:tr>
              <a:tr h="326137">
                <a:tc>
                  <a:txBody>
                    <a:bodyPr/>
                    <a:lstStyle/>
                    <a:p>
                      <a:pPr algn="ctr"/>
                      <a:endParaRPr lang="en-GB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/>
                    </a:p>
                  </a:txBody>
                  <a:tcPr/>
                </a:tc>
              </a:tr>
              <a:tr h="326137">
                <a:tc>
                  <a:txBody>
                    <a:bodyPr/>
                    <a:lstStyle/>
                    <a:p>
                      <a:pPr algn="ctr"/>
                      <a:endParaRPr lang="en-GB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/>
                    </a:p>
                  </a:txBody>
                  <a:tcPr/>
                </a:tc>
              </a:tr>
              <a:tr h="326137">
                <a:tc>
                  <a:txBody>
                    <a:bodyPr/>
                    <a:lstStyle/>
                    <a:p>
                      <a:pPr algn="ctr"/>
                      <a:endParaRPr lang="en-GB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437394" y="3467545"/>
                <a:ext cx="3464481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What is the largest and smallest value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 smtClean="0"/>
                  <a:t>can be?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1600" b="0" dirty="0" smtClean="0"/>
                  <a:t>a)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−4&lt;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GB" sz="1600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GB" sz="1600" dirty="0" smtClean="0"/>
                  <a:t>b)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−5≤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GB" sz="1600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GB" sz="1600" b="0" dirty="0" smtClean="0"/>
                  <a:t>c)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−8&lt;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&lt;−1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394" y="3467545"/>
                <a:ext cx="3464481" cy="1692771"/>
              </a:xfrm>
              <a:prstGeom prst="rect">
                <a:avLst/>
              </a:prstGeom>
              <a:blipFill rotWithShape="0">
                <a:blip r:embed="rId8"/>
                <a:stretch>
                  <a:fillRect l="-1056" t="-1079" b="-1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354930"/>
              </p:ext>
            </p:extLst>
          </p:nvPr>
        </p:nvGraphicFramePr>
        <p:xfrm>
          <a:off x="4905200" y="3837305"/>
          <a:ext cx="1865948" cy="12527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2974"/>
                <a:gridCol w="932974"/>
              </a:tblGrid>
              <a:tr h="19124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Minimum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Maximum</a:t>
                      </a:r>
                      <a:endParaRPr lang="en-GB" sz="1200" b="1" dirty="0"/>
                    </a:p>
                  </a:txBody>
                  <a:tcPr/>
                </a:tc>
              </a:tr>
              <a:tr h="326137">
                <a:tc>
                  <a:txBody>
                    <a:bodyPr/>
                    <a:lstStyle/>
                    <a:p>
                      <a:pPr algn="ctr"/>
                      <a:endParaRPr lang="en-GB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/>
                    </a:p>
                  </a:txBody>
                  <a:tcPr/>
                </a:tc>
              </a:tr>
              <a:tr h="326137">
                <a:tc>
                  <a:txBody>
                    <a:bodyPr/>
                    <a:lstStyle/>
                    <a:p>
                      <a:pPr algn="ctr"/>
                      <a:endParaRPr lang="en-GB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/>
                    </a:p>
                  </a:txBody>
                  <a:tcPr/>
                </a:tc>
              </a:tr>
              <a:tr h="326137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4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80" y="3427211"/>
            <a:ext cx="375591" cy="37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-86100" y="3426570"/>
            <a:ext cx="300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Match the inequality notation with the correct definition.</a:t>
            </a:r>
            <a:endParaRPr lang="en-GB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>
              <a:xfrm>
                <a:off x="147332" y="4145912"/>
                <a:ext cx="581025" cy="34333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32" y="4145912"/>
                <a:ext cx="581025" cy="343333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>
              <a:xfrm>
                <a:off x="144382" y="3799230"/>
                <a:ext cx="581025" cy="29433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82" y="3799230"/>
                <a:ext cx="581025" cy="294330"/>
              </a:xfrm>
              <a:prstGeom prst="roundRect">
                <a:avLst/>
              </a:prstGeom>
              <a:blipFill rotWithShape="0">
                <a:blip r:embed="rId10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>
              <a:xfrm>
                <a:off x="147333" y="4914249"/>
                <a:ext cx="581025" cy="32954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33" y="4914249"/>
                <a:ext cx="581025" cy="329542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>
              <a:xfrm>
                <a:off x="147333" y="4541597"/>
                <a:ext cx="581025" cy="29433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33" y="4541597"/>
                <a:ext cx="581025" cy="294330"/>
              </a:xfrm>
              <a:prstGeom prst="roundRect">
                <a:avLst/>
              </a:prstGeom>
              <a:blipFill rotWithShape="0">
                <a:blip r:embed="rId12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562016" y="4168181"/>
            <a:ext cx="1762801" cy="3405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Less than or equal to</a:t>
            </a:r>
            <a:endParaRPr lang="en-GB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1274108" y="4927000"/>
            <a:ext cx="2025287" cy="3405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Greater than or equal to</a:t>
            </a:r>
            <a:endParaRPr lang="en-GB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2320433" y="4559683"/>
            <a:ext cx="978962" cy="3405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Less than</a:t>
            </a:r>
            <a:endParaRPr lang="en-GB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2152357" y="3788161"/>
            <a:ext cx="1172460" cy="3405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Greater than</a:t>
            </a:r>
            <a:endParaRPr lang="en-GB" sz="1400" dirty="0"/>
          </a:p>
        </p:txBody>
      </p:sp>
      <p:pic>
        <p:nvPicPr>
          <p:cNvPr id="52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07" y="6658415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-8129" y="5254227"/>
                <a:ext cx="29622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Find the maximum and minimum values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 smtClean="0"/>
                  <a:t>when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5&lt;5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&lt;20.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29" y="5254227"/>
                <a:ext cx="2962211" cy="584775"/>
              </a:xfrm>
              <a:prstGeom prst="rect">
                <a:avLst/>
              </a:prstGeom>
              <a:blipFill rotWithShape="0">
                <a:blip r:embed="rId14"/>
                <a:stretch>
                  <a:fillRect l="-1235" t="-3125" r="-1029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418311" y="5273293"/>
                <a:ext cx="36481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Find the maximum and minimum values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 smtClean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20&lt;4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&lt;56.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311" y="5273293"/>
                <a:ext cx="3648108" cy="584775"/>
              </a:xfrm>
              <a:prstGeom prst="rect">
                <a:avLst/>
              </a:prstGeom>
              <a:blipFill rotWithShape="0">
                <a:blip r:embed="rId15"/>
                <a:stretch>
                  <a:fillRect l="-1003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873855" y="5747900"/>
                <a:ext cx="16119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15&lt;5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&lt;20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55" y="5747900"/>
                <a:ext cx="1611915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028633" y="6049945"/>
                <a:ext cx="13297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33" y="6049945"/>
                <a:ext cx="1329788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2095451" y="6049945"/>
            <a:ext cx="3314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95145" y="6402654"/>
            <a:ext cx="2247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 smtClean="0"/>
              <a:t>Minimum: _______</a:t>
            </a:r>
            <a:br>
              <a:rPr lang="en-GB" sz="1600" dirty="0" smtClean="0"/>
            </a:br>
            <a:r>
              <a:rPr lang="en-GB" sz="1600" dirty="0" smtClean="0"/>
              <a:t>Maximum: _______</a:t>
            </a:r>
            <a:endParaRPr lang="en-GB" sz="1600" dirty="0"/>
          </a:p>
        </p:txBody>
      </p:sp>
      <p:sp>
        <p:nvSpPr>
          <p:cNvPr id="59" name="TextBox 58"/>
          <p:cNvSpPr txBox="1"/>
          <p:nvPr/>
        </p:nvSpPr>
        <p:spPr>
          <a:xfrm>
            <a:off x="3437394" y="6388425"/>
            <a:ext cx="2247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 smtClean="0"/>
              <a:t>Minimum: _______</a:t>
            </a:r>
            <a:br>
              <a:rPr lang="en-GB" sz="1600" dirty="0" smtClean="0"/>
            </a:br>
            <a:r>
              <a:rPr lang="en-GB" sz="1600" dirty="0" smtClean="0"/>
              <a:t>Maximum: _______</a:t>
            </a:r>
            <a:endParaRPr lang="en-GB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1197249" y="1063925"/>
            <a:ext cx="480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Inequalities</a:t>
            </a:r>
            <a:endParaRPr lang="en-GB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177434" y="136185"/>
            <a:ext cx="24368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Number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521" y="1585848"/>
          <a:ext cx="6730958" cy="7469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17" y="5396439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236" y="8550347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448050" y="5304917"/>
            <a:ext cx="3429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333333"/>
                </a:solidFill>
                <a:latin typeface="verdana" panose="020B0604030504040204" pitchFamily="34" charset="0"/>
              </a:rPr>
              <a:t>A box is </a:t>
            </a:r>
            <a:r>
              <a:rPr lang="en-GB" sz="14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10.6cm </a:t>
            </a:r>
            <a:r>
              <a:rPr lang="en-GB" sz="1400" dirty="0">
                <a:solidFill>
                  <a:srgbClr val="333333"/>
                </a:solidFill>
                <a:latin typeface="verdana" panose="020B0604030504040204" pitchFamily="34" charset="0"/>
              </a:rPr>
              <a:t>wide measured to the </a:t>
            </a:r>
            <a:r>
              <a:rPr lang="en-GB" sz="1400" b="1" dirty="0">
                <a:solidFill>
                  <a:srgbClr val="333333"/>
                </a:solidFill>
                <a:latin typeface="verdana" panose="020B0604030504040204" pitchFamily="34" charset="0"/>
              </a:rPr>
              <a:t>nearest tenth</a:t>
            </a:r>
            <a:r>
              <a:rPr lang="en-GB" sz="1400" dirty="0">
                <a:solidFill>
                  <a:srgbClr val="333333"/>
                </a:solidFill>
                <a:latin typeface="verdana" panose="020B0604030504040204" pitchFamily="34" charset="0"/>
              </a:rPr>
              <a:t> of a cm. What are the upper and lower bounds?</a:t>
            </a:r>
            <a:endParaRPr lang="en-GB" sz="1400" dirty="0"/>
          </a:p>
        </p:txBody>
      </p:sp>
      <p:sp>
        <p:nvSpPr>
          <p:cNvPr id="13" name="Rectangle 12"/>
          <p:cNvSpPr/>
          <p:nvPr/>
        </p:nvSpPr>
        <p:spPr>
          <a:xfrm>
            <a:off x="160574" y="6198888"/>
            <a:ext cx="3429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A Krispy Crème doughnut costs            to the nearest 10p.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067980"/>
              </p:ext>
            </p:extLst>
          </p:nvPr>
        </p:nvGraphicFramePr>
        <p:xfrm>
          <a:off x="715665" y="5425663"/>
          <a:ext cx="182937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0717"/>
                <a:gridCol w="66865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Lower</a:t>
                      </a:r>
                      <a:r>
                        <a:rPr lang="en-GB" baseline="0" dirty="0" smtClean="0"/>
                        <a:t> Bound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£1.45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Upper Bound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£1.55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837238" y="6547931"/>
            <a:ext cx="712513" cy="3548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dirty="0" smtClean="0"/>
              <a:t>£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6762511"/>
                  </p:ext>
                </p:extLst>
              </p:nvPr>
            </p:nvGraphicFramePr>
            <p:xfrm>
              <a:off x="124056" y="7880552"/>
              <a:ext cx="2302320" cy="1136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6207"/>
                    <a:gridCol w="821055"/>
                    <a:gridCol w="845058"/>
                  </a:tblGrid>
                  <a:tr h="284130"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Minimum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Maximum</a:t>
                          </a:r>
                          <a:endParaRPr lang="en-GB" sz="1200" dirty="0"/>
                        </a:p>
                      </a:txBody>
                      <a:tcPr/>
                    </a:tc>
                  </a:tr>
                  <a:tr h="284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Length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25cm</a:t>
                          </a:r>
                          <a:endParaRPr lang="en-GB" sz="1200" dirty="0"/>
                        </a:p>
                      </a:txBody>
                      <a:tcPr/>
                    </a:tc>
                  </a:tr>
                  <a:tr h="284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Width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25cm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/>
                    </a:tc>
                  </a:tr>
                  <a:tr h="284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Area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875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6762511"/>
                  </p:ext>
                </p:extLst>
              </p:nvPr>
            </p:nvGraphicFramePr>
            <p:xfrm>
              <a:off x="124056" y="7880552"/>
              <a:ext cx="2302320" cy="1136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6207"/>
                    <a:gridCol w="821055"/>
                    <a:gridCol w="845058"/>
                  </a:tblGrid>
                  <a:tr h="284130"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Minimum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Maximum</a:t>
                          </a:r>
                          <a:endParaRPr lang="en-GB" sz="1200" dirty="0"/>
                        </a:p>
                      </a:txBody>
                      <a:tcPr/>
                    </a:tc>
                  </a:tr>
                  <a:tr h="284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Length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25cm</a:t>
                          </a:r>
                          <a:endParaRPr lang="en-GB" sz="1200" dirty="0"/>
                        </a:p>
                      </a:txBody>
                      <a:tcPr/>
                    </a:tc>
                  </a:tr>
                  <a:tr h="284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Width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25cm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/>
                    </a:tc>
                  </a:tr>
                  <a:tr h="284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Area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3381" t="-302128" r="-1439" b="-1489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TextBox 16"/>
          <p:cNvSpPr txBox="1"/>
          <p:nvPr/>
        </p:nvSpPr>
        <p:spPr>
          <a:xfrm>
            <a:off x="26368" y="7179761"/>
            <a:ext cx="3217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 rectangle has a </a:t>
            </a:r>
            <a:r>
              <a:rPr lang="en-GB" sz="1200" b="1" u="sng" dirty="0" smtClean="0"/>
              <a:t>length of 20cm </a:t>
            </a:r>
            <a:r>
              <a:rPr lang="en-GB" sz="1200" dirty="0" smtClean="0"/>
              <a:t>and </a:t>
            </a:r>
            <a:r>
              <a:rPr lang="en-GB" sz="1200" b="1" u="sng" dirty="0" smtClean="0"/>
              <a:t>height of 30cm </a:t>
            </a:r>
            <a:r>
              <a:rPr lang="en-GB" sz="1200" dirty="0" smtClean="0"/>
              <a:t>to the nearest 10cm. What is the maximum and minimum area of the rectangle?</a:t>
            </a:r>
            <a:endParaRPr lang="en-GB" sz="1200" dirty="0"/>
          </a:p>
        </p:txBody>
      </p:sp>
      <p:sp>
        <p:nvSpPr>
          <p:cNvPr id="18" name="Rectangle 17"/>
          <p:cNvSpPr/>
          <p:nvPr/>
        </p:nvSpPr>
        <p:spPr>
          <a:xfrm>
            <a:off x="3413060" y="7165229"/>
            <a:ext cx="3460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+mj-lt"/>
              </a:rPr>
              <a:t>The dimensions of a piece of carpet are given as 127cm x 68cm. Both lengths are correct to the nearest cm. Between what limits does the area of the carpet lie?</a:t>
            </a:r>
          </a:p>
        </p:txBody>
      </p:sp>
      <p:pic>
        <p:nvPicPr>
          <p:cNvPr id="29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370" y="2947343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30" y="4780649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4979" y="2497863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Comic Sans MS" panose="030F0702030302020204" pitchFamily="66" charset="0"/>
              </a:rPr>
              <a:t>A fence is  </a:t>
            </a:r>
            <a:r>
              <a:rPr lang="en-GB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     m </a:t>
            </a:r>
            <a:r>
              <a:rPr lang="en-GB" dirty="0">
                <a:solidFill>
                  <a:srgbClr val="333333"/>
                </a:solidFill>
                <a:latin typeface="Comic Sans MS" panose="030F0702030302020204" pitchFamily="66" charset="0"/>
              </a:rPr>
              <a:t>long to the nearest metre. </a:t>
            </a:r>
            <a:endParaRPr lang="en-GB" dirty="0" smtClean="0">
              <a:solidFill>
                <a:srgbClr val="333333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592811"/>
              </p:ext>
            </p:extLst>
          </p:nvPr>
        </p:nvGraphicFramePr>
        <p:xfrm>
          <a:off x="637323" y="1639122"/>
          <a:ext cx="182937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0717"/>
                <a:gridCol w="66865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Lower</a:t>
                      </a:r>
                      <a:r>
                        <a:rPr lang="en-GB" baseline="0" dirty="0" smtClean="0"/>
                        <a:t> Bound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21.5m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Upper Bound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22.5m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1261678" y="2461351"/>
            <a:ext cx="446769" cy="3778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3405453" y="1587962"/>
            <a:ext cx="3429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Amjad’s</a:t>
            </a:r>
            <a:r>
              <a:rPr lang="en-GB" sz="14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height </a:t>
            </a:r>
            <a:r>
              <a:rPr lang="en-GB" sz="1400" dirty="0">
                <a:solidFill>
                  <a:srgbClr val="333333"/>
                </a:solidFill>
                <a:latin typeface="verdana" panose="020B0604030504040204" pitchFamily="34" charset="0"/>
              </a:rPr>
              <a:t>is given as 162cm, correct to the nearest cm. Between which limits does </a:t>
            </a:r>
            <a:r>
              <a:rPr lang="en-GB" sz="1400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Amjad’s</a:t>
            </a:r>
            <a:r>
              <a:rPr lang="en-GB" sz="14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height </a:t>
            </a:r>
            <a:r>
              <a:rPr lang="en-GB" sz="1400" dirty="0">
                <a:solidFill>
                  <a:srgbClr val="333333"/>
                </a:solidFill>
                <a:latin typeface="verdana" panose="020B0604030504040204" pitchFamily="34" charset="0"/>
              </a:rPr>
              <a:t>lie?</a:t>
            </a:r>
            <a:endParaRPr lang="en-GB" sz="1400" dirty="0"/>
          </a:p>
        </p:txBody>
      </p:sp>
      <p:sp>
        <p:nvSpPr>
          <p:cNvPr id="35" name="Rectangle 34"/>
          <p:cNvSpPr/>
          <p:nvPr/>
        </p:nvSpPr>
        <p:spPr>
          <a:xfrm>
            <a:off x="3451858" y="3534327"/>
            <a:ext cx="3429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333333"/>
                </a:solidFill>
                <a:latin typeface="verdana" panose="020B0604030504040204" pitchFamily="34" charset="0"/>
              </a:rPr>
              <a:t>A box is 8.5cm wide measured to the </a:t>
            </a:r>
            <a:r>
              <a:rPr lang="en-GB" sz="1400" b="1" dirty="0">
                <a:solidFill>
                  <a:srgbClr val="333333"/>
                </a:solidFill>
                <a:latin typeface="verdana" panose="020B0604030504040204" pitchFamily="34" charset="0"/>
              </a:rPr>
              <a:t>nearest tenth</a:t>
            </a:r>
            <a:r>
              <a:rPr lang="en-GB" sz="1400" dirty="0">
                <a:solidFill>
                  <a:srgbClr val="333333"/>
                </a:solidFill>
                <a:latin typeface="verdana" panose="020B0604030504040204" pitchFamily="34" charset="0"/>
              </a:rPr>
              <a:t> of a cm. What are the upper and lower bounds?</a:t>
            </a:r>
            <a:endParaRPr lang="en-GB" sz="1400" dirty="0"/>
          </a:p>
        </p:txBody>
      </p:sp>
      <p:sp>
        <p:nvSpPr>
          <p:cNvPr id="36" name="Rectangle 35"/>
          <p:cNvSpPr/>
          <p:nvPr/>
        </p:nvSpPr>
        <p:spPr>
          <a:xfrm>
            <a:off x="31281" y="4362799"/>
            <a:ext cx="3429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A Krispy Crème doughnut costs            to the nearest 10p.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77483"/>
              </p:ext>
            </p:extLst>
          </p:nvPr>
        </p:nvGraphicFramePr>
        <p:xfrm>
          <a:off x="630433" y="3582792"/>
          <a:ext cx="182937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0717"/>
                <a:gridCol w="66865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Lower</a:t>
                      </a:r>
                      <a:r>
                        <a:rPr lang="en-GB" baseline="0" dirty="0" smtClean="0"/>
                        <a:t> Bound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£1.55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Upper Bound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£1.65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Rectangle 37"/>
          <p:cNvSpPr/>
          <p:nvPr/>
        </p:nvSpPr>
        <p:spPr>
          <a:xfrm>
            <a:off x="752006" y="4705060"/>
            <a:ext cx="712513" cy="3548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dirty="0" smtClean="0"/>
              <a:t>£</a:t>
            </a:r>
            <a:endParaRPr lang="en-GB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1197249" y="1063925"/>
            <a:ext cx="480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Bounds</a:t>
            </a:r>
            <a:endParaRPr lang="en-GB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4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177440" y="136185"/>
            <a:ext cx="24368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Number</a:t>
            </a:r>
            <a:endParaRPr lang="en-US" sz="4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3521" y="1458848"/>
          <a:ext cx="6730958" cy="7835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199710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Write</a:t>
                      </a:r>
                      <a:r>
                        <a:rPr lang="en-GB" sz="1600" baseline="0" dirty="0" smtClean="0"/>
                        <a:t> these percentages as decimals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What decimal multiplier would you use to work out 42% of an amount?</a:t>
                      </a:r>
                      <a:endParaRPr lang="en-GB" sz="1600" dirty="0"/>
                    </a:p>
                  </a:txBody>
                  <a:tcPr/>
                </a:tc>
              </a:tr>
              <a:tr h="198180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Petrol</a:t>
                      </a:r>
                      <a:r>
                        <a:rPr lang="en-GB" sz="1600" baseline="0" dirty="0" smtClean="0"/>
                        <a:t> prices rose from 110p per litre to 132p per litre.  What was the percentage increase?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 coat originally</a:t>
                      </a:r>
                      <a:r>
                        <a:rPr lang="en-GB" sz="1600" baseline="0" dirty="0" smtClean="0"/>
                        <a:t> cost £68.  It now costs £57.80 in a sale.  What was the percentage change?</a:t>
                      </a:r>
                      <a:endParaRPr lang="en-GB" sz="1600" dirty="0"/>
                    </a:p>
                  </a:txBody>
                  <a:tcPr/>
                </a:tc>
              </a:tr>
              <a:tr h="198662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 TV</a:t>
                      </a:r>
                      <a:r>
                        <a:rPr lang="en-GB" sz="1600" baseline="0" dirty="0" smtClean="0"/>
                        <a:t> originally costs £400.  It is reduced by 30% in a sale.  The shop then offers a further 20% discount.  How much is the TV now?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James invests £4500 in a bank</a:t>
                      </a:r>
                      <a:r>
                        <a:rPr lang="en-GB" sz="1600" baseline="0" dirty="0" smtClean="0"/>
                        <a:t> account at 3% compound interest per annum (pa).  How much does he have after 4 years?</a:t>
                      </a:r>
                      <a:endParaRPr lang="en-GB" sz="1600" dirty="0"/>
                    </a:p>
                  </a:txBody>
                  <a:tcPr/>
                </a:tc>
              </a:tr>
              <a:tr h="186974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After</a:t>
                      </a:r>
                      <a:r>
                        <a:rPr lang="en-GB" sz="1600" baseline="0" dirty="0" smtClean="0"/>
                        <a:t> a 36% discount, a Blu-Ray player now costs £48.  How much did is cost before the discount?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If you invest</a:t>
                      </a:r>
                      <a:r>
                        <a:rPr lang="en-GB" sz="1600" baseline="0" dirty="0" smtClean="0"/>
                        <a:t> £ x into a bank account at 5% pa compound interest.  How many years will it take to double your money?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8" y="2891892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6" y="4884321"/>
            <a:ext cx="426347" cy="42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6" y="8674353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023" y="1061132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Percentages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68147" y="1830727"/>
          <a:ext cx="2383970" cy="152789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91985"/>
                <a:gridCol w="1191985"/>
              </a:tblGrid>
              <a:tr h="305578">
                <a:tc>
                  <a:txBody>
                    <a:bodyPr/>
                    <a:lstStyle/>
                    <a:p>
                      <a:r>
                        <a:rPr lang="en-GB" dirty="0" smtClean="0"/>
                        <a:t>23%</a:t>
                      </a:r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0.23</a:t>
                      </a:r>
                      <a:endParaRPr lang="en-GB" dirty="0"/>
                    </a:p>
                  </a:txBody>
                  <a:tcPr/>
                </a:tc>
              </a:tr>
              <a:tr h="305578">
                <a:tc>
                  <a:txBody>
                    <a:bodyPr/>
                    <a:lstStyle/>
                    <a:p>
                      <a:r>
                        <a:rPr lang="en-GB" dirty="0" smtClean="0"/>
                        <a:t>6%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05578">
                <a:tc>
                  <a:txBody>
                    <a:bodyPr/>
                    <a:lstStyle/>
                    <a:p>
                      <a:r>
                        <a:rPr lang="en-GB" dirty="0" smtClean="0"/>
                        <a:t>20%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05578">
                <a:tc>
                  <a:txBody>
                    <a:bodyPr/>
                    <a:lstStyle/>
                    <a:p>
                      <a:r>
                        <a:rPr lang="en-GB" dirty="0" smtClean="0"/>
                        <a:t>150%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05578">
                <a:tc>
                  <a:txBody>
                    <a:bodyPr/>
                    <a:lstStyle/>
                    <a:p>
                      <a:r>
                        <a:rPr lang="en-GB" dirty="0" smtClean="0"/>
                        <a:t>3.5%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443" y="4247123"/>
            <a:ext cx="1293424" cy="970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143" y="6496056"/>
            <a:ext cx="1584636" cy="8267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3442" y="6351302"/>
            <a:ext cx="1364456" cy="909637"/>
          </a:xfrm>
          <a:prstGeom prst="rect">
            <a:avLst/>
          </a:prstGeom>
        </p:spPr>
      </p:pic>
      <p:pic>
        <p:nvPicPr>
          <p:cNvPr id="14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31" y="6844141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8479" y="8186991"/>
            <a:ext cx="1399464" cy="72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904925" y="136185"/>
            <a:ext cx="29819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Geometry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521" y="1585848"/>
          <a:ext cx="6730958" cy="7469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" y="2932991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" y="4809910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007" y="5320510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" y="8563748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37786" y="1603562"/>
            <a:ext cx="3328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Find the </a:t>
            </a:r>
            <a:r>
              <a:rPr lang="en-GB" sz="1400" b="1" dirty="0" smtClean="0">
                <a:latin typeface="Comic Sans MS" panose="030F0702030302020204" pitchFamily="66" charset="0"/>
              </a:rPr>
              <a:t>area</a:t>
            </a:r>
            <a:r>
              <a:rPr lang="en-GB" sz="1400" dirty="0" smtClean="0">
                <a:latin typeface="Comic Sans MS" panose="030F0702030302020204" pitchFamily="66" charset="0"/>
              </a:rPr>
              <a:t> and </a:t>
            </a:r>
            <a:r>
              <a:rPr lang="en-GB" sz="1400" b="1" dirty="0" smtClean="0">
                <a:latin typeface="Comic Sans MS" panose="030F0702030302020204" pitchFamily="66" charset="0"/>
              </a:rPr>
              <a:t>perimeter</a:t>
            </a:r>
            <a:r>
              <a:rPr lang="en-GB" sz="1400" dirty="0" smtClean="0">
                <a:latin typeface="Comic Sans MS" panose="030F0702030302020204" pitchFamily="66" charset="0"/>
              </a:rPr>
              <a:t> of the shaded shape.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410032"/>
              </p:ext>
            </p:extLst>
          </p:nvPr>
        </p:nvGraphicFramePr>
        <p:xfrm>
          <a:off x="3562496" y="2166051"/>
          <a:ext cx="1892952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492"/>
                <a:gridCol w="315492"/>
                <a:gridCol w="315492"/>
                <a:gridCol w="315492"/>
                <a:gridCol w="315492"/>
                <a:gridCol w="315492"/>
              </a:tblGrid>
              <a:tr h="2912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912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9122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9122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1545710"/>
            <a:ext cx="3579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latin typeface="Comic Sans MS" panose="030F0702030302020204" pitchFamily="66" charset="0"/>
              </a:rPr>
              <a:t>Complete the sentences</a:t>
            </a:r>
            <a:br>
              <a:rPr lang="en-GB" sz="1400" b="1" u="sng" dirty="0" smtClean="0">
                <a:latin typeface="Comic Sans MS" panose="030F0702030302020204" pitchFamily="66" charset="0"/>
              </a:rPr>
            </a:b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8036" y="2283546"/>
            <a:ext cx="2787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u="sng" dirty="0">
                <a:latin typeface="Comic Sans MS" panose="030F0702030302020204" pitchFamily="66" charset="0"/>
              </a:rPr>
              <a:t>Perimeter</a:t>
            </a:r>
            <a:r>
              <a:rPr lang="en-GB" sz="1400" dirty="0">
                <a:latin typeface="Comic Sans MS" panose="030F0702030302020204" pitchFamily="66" charset="0"/>
              </a:rPr>
              <a:t> is the ________ of a shape.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4973" y="1858274"/>
            <a:ext cx="27061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u="sng" dirty="0">
                <a:latin typeface="Comic Sans MS" panose="030F0702030302020204" pitchFamily="66" charset="0"/>
              </a:rPr>
              <a:t>Area</a:t>
            </a:r>
            <a:r>
              <a:rPr lang="en-GB" sz="1400" dirty="0">
                <a:latin typeface="Comic Sans MS" panose="030F0702030302020204" pitchFamily="66" charset="0"/>
              </a:rPr>
              <a:t> is the _____ of a shape.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074242"/>
              </p:ext>
            </p:extLst>
          </p:nvPr>
        </p:nvGraphicFramePr>
        <p:xfrm>
          <a:off x="3709874" y="4322551"/>
          <a:ext cx="1368600" cy="891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150"/>
                <a:gridCol w="342150"/>
                <a:gridCol w="342150"/>
                <a:gridCol w="342150"/>
              </a:tblGrid>
              <a:tr h="29518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9518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9518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ight Triangle 17"/>
          <p:cNvSpPr/>
          <p:nvPr/>
        </p:nvSpPr>
        <p:spPr>
          <a:xfrm rot="5400000">
            <a:off x="3714914" y="4849228"/>
            <a:ext cx="368643" cy="378723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>
            <a:endCxn id="18" idx="0"/>
          </p:cNvCxnSpPr>
          <p:nvPr/>
        </p:nvCxnSpPr>
        <p:spPr>
          <a:xfrm flipV="1">
            <a:off x="3709874" y="4854268"/>
            <a:ext cx="378723" cy="377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78137" y="3526323"/>
            <a:ext cx="3328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Find the </a:t>
            </a:r>
            <a:r>
              <a:rPr lang="en-GB" sz="1400" b="1" dirty="0" smtClean="0">
                <a:latin typeface="Comic Sans MS" panose="030F0702030302020204" pitchFamily="66" charset="0"/>
              </a:rPr>
              <a:t>area</a:t>
            </a:r>
            <a:r>
              <a:rPr lang="en-GB" sz="1400" dirty="0" smtClean="0">
                <a:latin typeface="Comic Sans MS" panose="030F0702030302020204" pitchFamily="66" charset="0"/>
              </a:rPr>
              <a:t> and </a:t>
            </a:r>
            <a:r>
              <a:rPr lang="en-GB" sz="1400" b="1" dirty="0" smtClean="0">
                <a:latin typeface="Comic Sans MS" panose="030F0702030302020204" pitchFamily="66" charset="0"/>
              </a:rPr>
              <a:t>perimeter</a:t>
            </a:r>
            <a:r>
              <a:rPr lang="en-GB" sz="1400" dirty="0" smtClean="0">
                <a:latin typeface="Comic Sans MS" panose="030F0702030302020204" pitchFamily="66" charset="0"/>
              </a:rPr>
              <a:t> of this shape.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382" y="3534107"/>
            <a:ext cx="3579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latin typeface="Comic Sans MS" panose="030F0702030302020204" pitchFamily="66" charset="0"/>
              </a:rPr>
              <a:t>Complete the sentences</a:t>
            </a:r>
            <a:br>
              <a:rPr lang="en-GB" sz="1400" b="1" u="sng" dirty="0" smtClean="0">
                <a:latin typeface="Comic Sans MS" panose="030F0702030302020204" pitchFamily="66" charset="0"/>
              </a:rPr>
            </a:b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1355" y="3846670"/>
            <a:ext cx="2744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u="sng" dirty="0">
                <a:latin typeface="Comic Sans MS" panose="030F0702030302020204" pitchFamily="66" charset="0"/>
              </a:rPr>
              <a:t>Count</a:t>
            </a:r>
            <a:r>
              <a:rPr lang="en-GB" sz="1400" dirty="0">
                <a:latin typeface="Comic Sans MS" panose="030F0702030302020204" pitchFamily="66" charset="0"/>
              </a:rPr>
              <a:t> the _________ to find the </a:t>
            </a:r>
            <a:r>
              <a:rPr lang="en-GB" sz="1400" b="1" u="sng" dirty="0">
                <a:latin typeface="Comic Sans MS" panose="030F0702030302020204" pitchFamily="66" charset="0"/>
              </a:rPr>
              <a:t>area</a:t>
            </a:r>
            <a:r>
              <a:rPr lang="en-GB" sz="1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2507" y="4450720"/>
            <a:ext cx="2865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u="sng" dirty="0">
                <a:latin typeface="Comic Sans MS" panose="030F0702030302020204" pitchFamily="66" charset="0"/>
              </a:rPr>
              <a:t>Count</a:t>
            </a:r>
            <a:r>
              <a:rPr lang="en-GB" sz="1400" dirty="0">
                <a:latin typeface="Comic Sans MS" panose="030F0702030302020204" pitchFamily="66" charset="0"/>
              </a:rPr>
              <a:t> the _________ to find the </a:t>
            </a:r>
            <a:r>
              <a:rPr lang="en-GB" sz="1400" b="1" u="sng" dirty="0" smtClean="0">
                <a:latin typeface="Comic Sans MS" panose="030F0702030302020204" pitchFamily="66" charset="0"/>
              </a:rPr>
              <a:t>perimeter</a:t>
            </a:r>
            <a:r>
              <a:rPr lang="en-GB" sz="1400" dirty="0" smtClean="0">
                <a:latin typeface="Comic Sans MS" panose="030F0702030302020204" pitchFamily="66" charset="0"/>
              </a:rPr>
              <a:t>.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87073" y="4181194"/>
            <a:ext cx="375705" cy="704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Triangle 24"/>
          <p:cNvSpPr/>
          <p:nvPr/>
        </p:nvSpPr>
        <p:spPr>
          <a:xfrm rot="5400000">
            <a:off x="4038062" y="4575042"/>
            <a:ext cx="368643" cy="378723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4040934" y="4592852"/>
            <a:ext cx="333999" cy="2999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951423" y="4255374"/>
            <a:ext cx="423510" cy="3588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665206" y="4825076"/>
            <a:ext cx="60777" cy="389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197249" y="1063925"/>
            <a:ext cx="480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Area and Perimeter</a:t>
            </a:r>
            <a:endParaRPr lang="en-GB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5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904925" y="136185"/>
            <a:ext cx="29819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Geometry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521" y="1585848"/>
          <a:ext cx="6730958" cy="7469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" y="2932991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67" y="3421796"/>
            <a:ext cx="39211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sosceles Triangle 12"/>
          <p:cNvSpPr/>
          <p:nvPr/>
        </p:nvSpPr>
        <p:spPr>
          <a:xfrm>
            <a:off x="165804" y="3801143"/>
            <a:ext cx="1446212" cy="847597"/>
          </a:xfrm>
          <a:prstGeom prst="triangle">
            <a:avLst>
              <a:gd name="adj" fmla="val 306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06152" y="3886712"/>
            <a:ext cx="0" cy="7745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5400000">
                <a:off x="305681" y="4130865"/>
                <a:ext cx="8279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05681" y="4130865"/>
                <a:ext cx="827903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5199" y="4675194"/>
                <a:ext cx="8279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99" y="4675194"/>
                <a:ext cx="827903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165804" y="4714094"/>
            <a:ext cx="13841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017" y="3399716"/>
            <a:ext cx="390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Calculate the area of the triangle.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19739" y="3720510"/>
                <a:ext cx="3216778" cy="43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Area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𝑏𝑎𝑠𝑒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h𝑒𝑖𝑔h𝑡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39" y="3720510"/>
                <a:ext cx="3216778" cy="439992"/>
              </a:xfrm>
              <a:prstGeom prst="rect">
                <a:avLst/>
              </a:prstGeom>
              <a:blipFill rotWithShape="0">
                <a:blip r:embed="rId6"/>
                <a:stretch>
                  <a:fillRect l="-947" b="-6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2488827" y="3862362"/>
            <a:ext cx="807690" cy="271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95373" y="4869714"/>
                <a:ext cx="2523574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/>
                  <a:t>Area=______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1400" b="1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373" y="4869714"/>
                <a:ext cx="2523574" cy="312586"/>
              </a:xfrm>
              <a:prstGeom prst="rect">
                <a:avLst/>
              </a:prstGeom>
              <a:blipFill rotWithShape="0">
                <a:blip r:embed="rId7"/>
                <a:stretch>
                  <a:fillRect l="-725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Isosceles Triangle 21"/>
          <p:cNvSpPr/>
          <p:nvPr/>
        </p:nvSpPr>
        <p:spPr>
          <a:xfrm>
            <a:off x="3578948" y="3813909"/>
            <a:ext cx="1446212" cy="847597"/>
          </a:xfrm>
          <a:prstGeom prst="triangle">
            <a:avLst>
              <a:gd name="adj" fmla="val 306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019296" y="3899478"/>
            <a:ext cx="0" cy="7745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rot="5400000">
                <a:off x="3718825" y="4143631"/>
                <a:ext cx="8279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718825" y="4143631"/>
                <a:ext cx="827903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68343" y="4687960"/>
                <a:ext cx="8279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343" y="4687960"/>
                <a:ext cx="827903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>
            <a:off x="3578948" y="4726860"/>
            <a:ext cx="13841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83161" y="3412482"/>
            <a:ext cx="390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Calculate the area of the triangle.</a:t>
            </a:r>
            <a:endParaRPr lang="en-GB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4048169" y="4886536"/>
            <a:ext cx="2523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Area=__________</a:t>
            </a:r>
          </a:p>
        </p:txBody>
      </p:sp>
      <p:pic>
        <p:nvPicPr>
          <p:cNvPr id="29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" y="6051180"/>
            <a:ext cx="4683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http://chatt.hdsb.ca/~mcsweenyk/S09696B55.70/9132010_103335_3.gif?src=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37" y="5325564"/>
            <a:ext cx="1165093" cy="76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ight Triangle 30"/>
          <p:cNvSpPr/>
          <p:nvPr/>
        </p:nvSpPr>
        <p:spPr>
          <a:xfrm flipH="1">
            <a:off x="1263168" y="5486660"/>
            <a:ext cx="266859" cy="407034"/>
          </a:xfrm>
          <a:prstGeom prst="rtTriangle">
            <a:avLst/>
          </a:prstGeom>
          <a:solidFill>
            <a:srgbClr val="FFFF00">
              <a:alpha val="3882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2" descr="http://chatt.hdsb.ca/~mcsweenyk/S09696B55.70/9132010_103335_3.gif?src=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229" y="5321814"/>
            <a:ext cx="1165093" cy="76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ight Triangle 32"/>
          <p:cNvSpPr/>
          <p:nvPr/>
        </p:nvSpPr>
        <p:spPr>
          <a:xfrm flipH="1">
            <a:off x="2373960" y="5482910"/>
            <a:ext cx="266859" cy="407034"/>
          </a:xfrm>
          <a:prstGeom prst="rtTriangl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ight Triangle 33"/>
          <p:cNvSpPr/>
          <p:nvPr/>
        </p:nvSpPr>
        <p:spPr>
          <a:xfrm flipH="1">
            <a:off x="2902879" y="5479141"/>
            <a:ext cx="266859" cy="407034"/>
          </a:xfrm>
          <a:prstGeom prst="rtTriangle">
            <a:avLst/>
          </a:prstGeom>
          <a:solidFill>
            <a:srgbClr val="FFFF00">
              <a:alpha val="3882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/>
          <p:cNvCxnSpPr>
            <a:stCxn id="33" idx="0"/>
            <a:endCxn id="33" idx="2"/>
          </p:cNvCxnSpPr>
          <p:nvPr/>
        </p:nvCxnSpPr>
        <p:spPr>
          <a:xfrm>
            <a:off x="2640819" y="5482910"/>
            <a:ext cx="0" cy="4070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6" name="Picture 2" descr="http://chatt.hdsb.ca/~mcsweenyk/S09696B55.70/9132010_103335_3.gif?src=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9174"/>
            <a:ext cx="1165093" cy="76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466724" y="5486660"/>
            <a:ext cx="0" cy="407034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19739" y="6097862"/>
            <a:ext cx="2507392" cy="430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A right angled triangle is translated to the position shown to make a rectangles.</a:t>
            </a:r>
            <a:endParaRPr lang="en-GB" sz="1100" dirty="0"/>
          </a:p>
        </p:txBody>
      </p:sp>
      <p:sp>
        <p:nvSpPr>
          <p:cNvPr id="39" name="Curved Up Arrow 38"/>
          <p:cNvSpPr/>
          <p:nvPr/>
        </p:nvSpPr>
        <p:spPr>
          <a:xfrm>
            <a:off x="1455785" y="5893694"/>
            <a:ext cx="1658029" cy="285997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Flowchart: Data 39"/>
          <p:cNvSpPr/>
          <p:nvPr/>
        </p:nvSpPr>
        <p:spPr>
          <a:xfrm>
            <a:off x="3575126" y="5795667"/>
            <a:ext cx="2116019" cy="826645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045226" y="5795667"/>
            <a:ext cx="0" cy="8266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043150" y="6567930"/>
                <a:ext cx="8279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150" y="6567930"/>
                <a:ext cx="827903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947779" y="6016914"/>
                <a:ext cx="8279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779" y="6016914"/>
                <a:ext cx="827903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3431797" y="5335627"/>
            <a:ext cx="390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Calculate the area of the parallelogram. </a:t>
            </a:r>
            <a:endParaRPr lang="en-GB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-7986" y="6551675"/>
            <a:ext cx="35699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The formula for the area of a parallelogram is the _________ as a rectangle.</a:t>
            </a:r>
            <a:endParaRPr lang="en-GB" sz="1500" dirty="0"/>
          </a:p>
        </p:txBody>
      </p:sp>
      <p:pic>
        <p:nvPicPr>
          <p:cNvPr id="47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" y="8681811"/>
            <a:ext cx="351167" cy="34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rapezoid 47"/>
          <p:cNvSpPr/>
          <p:nvPr/>
        </p:nvSpPr>
        <p:spPr>
          <a:xfrm>
            <a:off x="3600894" y="7680548"/>
            <a:ext cx="1647046" cy="703522"/>
          </a:xfrm>
          <a:prstGeom prst="trapezoid">
            <a:avLst>
              <a:gd name="adj" fmla="val 47222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2" descr="http://rlv.zcache.com/pop_goes_the_weasel_sticker-r96aa0086bffa483284e449a9f8f3c0b7_v9wf3_8byvr_324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4" t="10653" r="10146" b="11269"/>
          <a:stretch/>
        </p:blipFill>
        <p:spPr bwMode="auto">
          <a:xfrm>
            <a:off x="2381600" y="7212778"/>
            <a:ext cx="953607" cy="9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151039" y="7212778"/>
            <a:ext cx="2479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Half the _____ of the </a:t>
            </a:r>
          </a:p>
          <a:p>
            <a:r>
              <a:rPr lang="en-GB" sz="1600" dirty="0" smtClean="0"/>
              <a:t>parallel sides. </a:t>
            </a:r>
          </a:p>
          <a:p>
            <a:r>
              <a:rPr lang="en-GB" sz="1600" dirty="0" smtClean="0"/>
              <a:t>________ the distance between them.</a:t>
            </a:r>
          </a:p>
          <a:p>
            <a:r>
              <a:rPr lang="en-GB" sz="1600" dirty="0" smtClean="0"/>
              <a:t>That is how you calculate, area of a ___________.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018890" y="7680548"/>
            <a:ext cx="0" cy="7035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600894" y="8483407"/>
            <a:ext cx="164704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892697" y="7581364"/>
            <a:ext cx="1035601" cy="41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874641" y="8410638"/>
                <a:ext cx="1044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641" y="8410638"/>
                <a:ext cx="1044498" cy="33855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883800" y="7329421"/>
                <a:ext cx="1044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6 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800" y="7329421"/>
                <a:ext cx="1044498" cy="33855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760603" y="7865534"/>
                <a:ext cx="1044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603" y="7865534"/>
                <a:ext cx="1044498" cy="33855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3506179" y="7126946"/>
            <a:ext cx="3396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Calculate the area of the trapezium.</a:t>
            </a:r>
            <a:endParaRPr lang="en-GB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1197249" y="1063925"/>
            <a:ext cx="480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Area and Perimeter</a:t>
            </a:r>
            <a:endParaRPr lang="en-GB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0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904925" y="136185"/>
            <a:ext cx="29819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Geometry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521" y="1585848"/>
          <a:ext cx="6730958" cy="7469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" y="2932991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" y="8563748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lowchart: Connector 11"/>
          <p:cNvSpPr/>
          <p:nvPr/>
        </p:nvSpPr>
        <p:spPr>
          <a:xfrm>
            <a:off x="3439007" y="1986379"/>
            <a:ext cx="629892" cy="62989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>
            <a:stCxn id="12" idx="2"/>
            <a:endCxn id="12" idx="6"/>
          </p:cNvCxnSpPr>
          <p:nvPr/>
        </p:nvCxnSpPr>
        <p:spPr>
          <a:xfrm>
            <a:off x="3439007" y="2301325"/>
            <a:ext cx="6298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Flowchart: Connector 13"/>
          <p:cNvSpPr/>
          <p:nvPr/>
        </p:nvSpPr>
        <p:spPr>
          <a:xfrm>
            <a:off x="6012968" y="1986440"/>
            <a:ext cx="629892" cy="62989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6330903" y="2301553"/>
            <a:ext cx="333567" cy="9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lowchart: Connector 15"/>
          <p:cNvSpPr/>
          <p:nvPr/>
        </p:nvSpPr>
        <p:spPr>
          <a:xfrm>
            <a:off x="3497040" y="2789401"/>
            <a:ext cx="629892" cy="62989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9455" y="1598481"/>
            <a:ext cx="3579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latin typeface="Comic Sans MS" panose="030F0702030302020204" pitchFamily="66" charset="0"/>
              </a:rPr>
              <a:t>Complete the sentences</a:t>
            </a:r>
            <a:br>
              <a:rPr lang="en-GB" sz="1400" b="1" u="sng" dirty="0" smtClean="0">
                <a:latin typeface="Comic Sans MS" panose="030F0702030302020204" pitchFamily="66" charset="0"/>
              </a:rPr>
            </a:b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4428" y="1911044"/>
            <a:ext cx="2744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The </a:t>
            </a:r>
            <a:r>
              <a:rPr lang="en-GB" sz="1400" b="1" u="sng" dirty="0" smtClean="0">
                <a:latin typeface="Comic Sans MS" panose="030F0702030302020204" pitchFamily="66" charset="0"/>
              </a:rPr>
              <a:t>radius</a:t>
            </a:r>
            <a:r>
              <a:rPr lang="en-GB" sz="1400" dirty="0" smtClean="0">
                <a:latin typeface="Comic Sans MS" panose="030F0702030302020204" pitchFamily="66" charset="0"/>
              </a:rPr>
              <a:t> is _______ the </a:t>
            </a:r>
            <a:r>
              <a:rPr lang="en-GB" sz="1400" b="1" u="sng" dirty="0" smtClean="0">
                <a:latin typeface="Comic Sans MS" panose="030F0702030302020204" pitchFamily="66" charset="0"/>
              </a:rPr>
              <a:t>diameter</a:t>
            </a:r>
            <a:r>
              <a:rPr lang="en-GB" sz="1400" dirty="0" smtClean="0">
                <a:latin typeface="Comic Sans MS" panose="030F0702030302020204" pitchFamily="66" charset="0"/>
              </a:rPr>
              <a:t>. 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1342" y="2544906"/>
            <a:ext cx="2744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The </a:t>
            </a:r>
            <a:r>
              <a:rPr lang="en-GB" sz="1400" b="1" u="sng" dirty="0" smtClean="0">
                <a:latin typeface="Comic Sans MS" panose="030F0702030302020204" pitchFamily="66" charset="0"/>
              </a:rPr>
              <a:t>diameter </a:t>
            </a:r>
            <a:r>
              <a:rPr lang="en-GB" sz="1400" dirty="0" smtClean="0">
                <a:latin typeface="Comic Sans MS" panose="030F0702030302020204" pitchFamily="66" charset="0"/>
              </a:rPr>
              <a:t>is _______ the </a:t>
            </a:r>
            <a:r>
              <a:rPr lang="en-GB" sz="1400" b="1" u="sng" dirty="0" smtClean="0">
                <a:latin typeface="Comic Sans MS" panose="030F0702030302020204" pitchFamily="66" charset="0"/>
              </a:rPr>
              <a:t>radius</a:t>
            </a:r>
            <a:r>
              <a:rPr lang="en-GB" sz="1400" dirty="0" smtClean="0">
                <a:latin typeface="Comic Sans MS" panose="030F0702030302020204" pitchFamily="66" charset="0"/>
              </a:rPr>
              <a:t>. 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7771" y="1585848"/>
            <a:ext cx="3909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Match the key terms to the diagrams.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3653738" y="2726775"/>
            <a:ext cx="137936" cy="152849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4557866" y="2979809"/>
            <a:ext cx="907093" cy="2936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Radius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166291" y="2544136"/>
            <a:ext cx="1813006" cy="3066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Circumference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394976" y="2119980"/>
            <a:ext cx="1247009" cy="2844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Diameter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5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73" y="4769515"/>
            <a:ext cx="4683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lowchart: Connector 25"/>
          <p:cNvSpPr/>
          <p:nvPr/>
        </p:nvSpPr>
        <p:spPr>
          <a:xfrm>
            <a:off x="242969" y="3749496"/>
            <a:ext cx="1112108" cy="1062681"/>
          </a:xfrm>
          <a:prstGeom prst="flowChartConnector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/>
          <p:cNvCxnSpPr>
            <a:stCxn id="26" idx="6"/>
            <a:endCxn id="26" idx="2"/>
          </p:cNvCxnSpPr>
          <p:nvPr/>
        </p:nvCxnSpPr>
        <p:spPr>
          <a:xfrm flipH="1">
            <a:off x="242969" y="4280837"/>
            <a:ext cx="11121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27429" y="4017717"/>
                <a:ext cx="4929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29" y="4017717"/>
                <a:ext cx="492918" cy="338554"/>
              </a:xfrm>
              <a:prstGeom prst="rect">
                <a:avLst/>
              </a:prstGeom>
              <a:blipFill rotWithShape="0">
                <a:blip r:embed="rId3"/>
                <a:stretch>
                  <a:fillRect r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70243" y="3442556"/>
            <a:ext cx="3626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Calculate the circumference of the circle.</a:t>
            </a:r>
            <a:endParaRPr lang="en-GB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1330107" y="3770822"/>
            <a:ext cx="2072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Radius= </a:t>
            </a:r>
            <a:br>
              <a:rPr lang="en-GB" sz="1400" dirty="0" smtClean="0"/>
            </a:br>
            <a:r>
              <a:rPr lang="en-GB" sz="1400" dirty="0" smtClean="0"/>
              <a:t>Diameter=</a:t>
            </a:r>
            <a:endParaRPr lang="en-GB" sz="1400" dirty="0"/>
          </a:p>
        </p:txBody>
      </p:sp>
      <p:sp>
        <p:nvSpPr>
          <p:cNvPr id="31" name="Rectangle 30"/>
          <p:cNvSpPr/>
          <p:nvPr/>
        </p:nvSpPr>
        <p:spPr>
          <a:xfrm>
            <a:off x="1991734" y="3794654"/>
            <a:ext cx="669442" cy="213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176506" y="4044348"/>
            <a:ext cx="669442" cy="213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322556" y="4274890"/>
                <a:ext cx="22284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Circumference=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556" y="4274890"/>
                <a:ext cx="222841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459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50812" y="4817305"/>
                <a:ext cx="212365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400" b="1" dirty="0" smtClean="0"/>
                  <a:t>Circumference=______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400" b="1" dirty="0" smtClean="0"/>
                  <a:t>m</a:t>
                </a:r>
                <a:endParaRPr lang="en-GB" sz="1400" b="1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12" y="4817305"/>
                <a:ext cx="2123658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860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129201" y="4566032"/>
                <a:ext cx="30857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Circumference=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diameter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201" y="4566032"/>
                <a:ext cx="3085728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593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2676768" y="4636247"/>
            <a:ext cx="738745" cy="1759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3485052" y="3445543"/>
            <a:ext cx="3626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Calculate the circumference of the circle.</a:t>
            </a:r>
            <a:endParaRPr lang="en-GB" sz="1600" dirty="0"/>
          </a:p>
        </p:txBody>
      </p:sp>
      <p:sp>
        <p:nvSpPr>
          <p:cNvPr id="38" name="Flowchart: Connector 37"/>
          <p:cNvSpPr/>
          <p:nvPr/>
        </p:nvSpPr>
        <p:spPr>
          <a:xfrm>
            <a:off x="3608293" y="3749496"/>
            <a:ext cx="1112108" cy="1062681"/>
          </a:xfrm>
          <a:prstGeom prst="flowChartConnector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/>
          <p:cNvCxnSpPr>
            <a:stCxn id="38" idx="6"/>
            <a:endCxn id="38" idx="2"/>
          </p:cNvCxnSpPr>
          <p:nvPr/>
        </p:nvCxnSpPr>
        <p:spPr>
          <a:xfrm flipH="1">
            <a:off x="3608293" y="4280837"/>
            <a:ext cx="11121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92753" y="4017717"/>
                <a:ext cx="4929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12 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753" y="4017717"/>
                <a:ext cx="492918" cy="338554"/>
              </a:xfrm>
              <a:prstGeom prst="rect">
                <a:avLst/>
              </a:prstGeom>
              <a:blipFill rotWithShape="0">
                <a:blip r:embed="rId7"/>
                <a:stretch>
                  <a:fillRect r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3597836" y="5041168"/>
            <a:ext cx="18864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/>
              <a:t>Circumference=______</a:t>
            </a:r>
            <a:endParaRPr lang="en-GB" sz="1400" b="1" dirty="0"/>
          </a:p>
        </p:txBody>
      </p:sp>
      <p:pic>
        <p:nvPicPr>
          <p:cNvPr id="42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5" y="6664048"/>
            <a:ext cx="4683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Flowchart: Connector 42"/>
          <p:cNvSpPr/>
          <p:nvPr/>
        </p:nvSpPr>
        <p:spPr>
          <a:xfrm>
            <a:off x="36951" y="5644029"/>
            <a:ext cx="1112108" cy="1062681"/>
          </a:xfrm>
          <a:prstGeom prst="flowChartConnector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3"/>
          <p:cNvCxnSpPr>
            <a:stCxn id="43" idx="6"/>
          </p:cNvCxnSpPr>
          <p:nvPr/>
        </p:nvCxnSpPr>
        <p:spPr>
          <a:xfrm flipH="1">
            <a:off x="627058" y="6175370"/>
            <a:ext cx="5220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99674" y="5895347"/>
                <a:ext cx="4929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74" y="5895347"/>
                <a:ext cx="492918" cy="338554"/>
              </a:xfrm>
              <a:prstGeom prst="rect">
                <a:avLst/>
              </a:prstGeom>
              <a:blipFill rotWithShape="0">
                <a:blip r:embed="rId8"/>
                <a:stretch>
                  <a:fillRect r="-86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-79066" y="5350464"/>
            <a:ext cx="3396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Calculate the area of the circle.</a:t>
            </a:r>
            <a:endParaRPr lang="en-GB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1124089" y="5665355"/>
            <a:ext cx="2072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Radius= </a:t>
            </a:r>
            <a:br>
              <a:rPr lang="en-GB" sz="1400" dirty="0" smtClean="0"/>
            </a:br>
            <a:r>
              <a:rPr lang="en-GB" sz="1400" dirty="0" smtClean="0"/>
              <a:t>Diameter=</a:t>
            </a:r>
            <a:endParaRPr lang="en-GB" sz="1400" dirty="0"/>
          </a:p>
        </p:txBody>
      </p:sp>
      <p:sp>
        <p:nvSpPr>
          <p:cNvPr id="48" name="Rectangle 47"/>
          <p:cNvSpPr/>
          <p:nvPr/>
        </p:nvSpPr>
        <p:spPr>
          <a:xfrm>
            <a:off x="1785716" y="5689187"/>
            <a:ext cx="669442" cy="213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1970488" y="5938881"/>
            <a:ext cx="669442" cy="213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116538" y="6169423"/>
                <a:ext cx="17605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Area =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538" y="6169423"/>
                <a:ext cx="1760537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768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000434" y="6434865"/>
                <a:ext cx="30857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Area =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𝑟𝑎𝑑𝑖𝑢𝑠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𝑟𝑎𝑑𝑖𝑢𝑠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34" y="6434865"/>
                <a:ext cx="3085728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593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2614128" y="6487411"/>
            <a:ext cx="584974" cy="2000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98937" y="6622736"/>
                <a:ext cx="30857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Area =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×3×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37" y="6622736"/>
                <a:ext cx="3085728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593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2173820" y="6688833"/>
            <a:ext cx="247272" cy="213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93005" y="6885876"/>
                <a:ext cx="1586332" cy="312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400" b="1" dirty="0" smtClean="0"/>
                  <a:t>Area =______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1400" b="1" dirty="0" smtClean="0"/>
                  <a:t> </a:t>
                </a:r>
                <a:endParaRPr lang="en-GB" sz="1400" b="1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05" y="6885876"/>
                <a:ext cx="1586332" cy="312586"/>
              </a:xfrm>
              <a:prstGeom prst="rect">
                <a:avLst/>
              </a:prstGeom>
              <a:blipFill rotWithShape="0">
                <a:blip r:embed="rId12"/>
                <a:stretch>
                  <a:fillRect l="-1149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3314046" y="5316946"/>
            <a:ext cx="3396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Calculate the area of the circle.</a:t>
            </a:r>
            <a:endParaRPr lang="en-GB" sz="1600" dirty="0"/>
          </a:p>
        </p:txBody>
      </p:sp>
      <p:sp>
        <p:nvSpPr>
          <p:cNvPr id="57" name="Flowchart: Connector 56"/>
          <p:cNvSpPr/>
          <p:nvPr/>
        </p:nvSpPr>
        <p:spPr>
          <a:xfrm>
            <a:off x="3378343" y="5622854"/>
            <a:ext cx="1112108" cy="1062681"/>
          </a:xfrm>
          <a:prstGeom prst="flowChartConnector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Straight Connector 57"/>
          <p:cNvCxnSpPr>
            <a:stCxn id="57" idx="6"/>
          </p:cNvCxnSpPr>
          <p:nvPr/>
        </p:nvCxnSpPr>
        <p:spPr>
          <a:xfrm flipH="1">
            <a:off x="3968450" y="6154195"/>
            <a:ext cx="5220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904802" y="5862691"/>
                <a:ext cx="4929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4 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802" y="5862691"/>
                <a:ext cx="492918" cy="338554"/>
              </a:xfrm>
              <a:prstGeom prst="rect">
                <a:avLst/>
              </a:prstGeom>
              <a:blipFill rotWithShape="0">
                <a:blip r:embed="rId13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3399943" y="6889853"/>
            <a:ext cx="12021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/>
              <a:t>Area =______</a:t>
            </a:r>
            <a:endParaRPr lang="en-GB" sz="1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197249" y="1063925"/>
            <a:ext cx="480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Circles</a:t>
            </a:r>
            <a:endParaRPr lang="en-GB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16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973857" y="136185"/>
            <a:ext cx="28440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Template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3521" y="1585848"/>
          <a:ext cx="6730958" cy="7590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25530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833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6539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8" y="3557833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3" y="5996542"/>
            <a:ext cx="426347" cy="42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6" y="8674353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8023" y="1061132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Subtopic 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2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904925" y="136185"/>
            <a:ext cx="29819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Geometry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521" y="1585848"/>
          <a:ext cx="6730958" cy="7469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3" y="2958563"/>
            <a:ext cx="4683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s://www.ncetm.org.uk/public/files/210284/AW_F3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88" y="1810461"/>
            <a:ext cx="1129161" cy="11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909682" y="1715853"/>
            <a:ext cx="327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14437" y="2355162"/>
            <a:ext cx="327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9452" y="2635845"/>
            <a:ext cx="2066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Calculate the arc length AB.</a:t>
            </a:r>
            <a:endParaRPr lang="en-GB" sz="1200" dirty="0"/>
          </a:p>
        </p:txBody>
      </p:sp>
      <p:pic>
        <p:nvPicPr>
          <p:cNvPr id="17" name="Picture 6" descr="http://www.bbc.co.uk/staticarchive/ca8328f68c8a3d0a8c281e5389b1cbf81a998859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" t="12757" r="73464" b="14796"/>
          <a:stretch/>
        </p:blipFill>
        <p:spPr bwMode="auto">
          <a:xfrm>
            <a:off x="3527060" y="1826548"/>
            <a:ext cx="1145397" cy="145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bbc.co.uk/staticarchive/ca8328f68c8a3d0a8c281e5389b1cbf81a998859.gif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3" t="18611" r="41379" b="12154"/>
          <a:stretch/>
        </p:blipFill>
        <p:spPr bwMode="auto">
          <a:xfrm>
            <a:off x="5182412" y="1894603"/>
            <a:ext cx="1325468" cy="139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41535" y="1570351"/>
            <a:ext cx="206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Calculate the arc lengths.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663" y="1572052"/>
                <a:ext cx="22706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The formula for circumference in terms of radius is </a:t>
                </a:r>
                <a14:m>
                  <m:oMath xmlns:m="http://schemas.openxmlformats.org/officeDocument/2006/math">
                    <m:r>
                      <a:rPr lang="en-GB" sz="1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3" y="1572052"/>
                <a:ext cx="227066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69"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382975" y="1799639"/>
            <a:ext cx="351337" cy="2171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0" y="1990673"/>
            <a:ext cx="227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The expression for arc length is 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3" name="Rectangle 22"/>
          <p:cNvSpPr/>
          <p:nvPr/>
        </p:nvSpPr>
        <p:spPr>
          <a:xfrm>
            <a:off x="276313" y="2238035"/>
            <a:ext cx="1467427" cy="4182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91329" y="2888764"/>
            <a:ext cx="464327" cy="2453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578705" y="3174171"/>
            <a:ext cx="72730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0715" y="3122475"/>
            <a:ext cx="531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360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04671" y="2994401"/>
                <a:ext cx="12270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2×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671" y="2994401"/>
                <a:ext cx="1227086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2099482" y="3020257"/>
            <a:ext cx="275507" cy="2403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6" y="4807586"/>
            <a:ext cx="4683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https://www.ncetm.org.uk/public/files/210284/AW_F3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21" y="3659484"/>
            <a:ext cx="1129161" cy="11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912415" y="3564876"/>
            <a:ext cx="327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17170" y="4204185"/>
            <a:ext cx="327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</a:t>
            </a:r>
            <a:endParaRPr lang="en-GB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62185" y="4484868"/>
            <a:ext cx="2356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Calculate the area of the sector.</a:t>
            </a:r>
            <a:endParaRPr lang="en-GB" sz="1200" dirty="0"/>
          </a:p>
        </p:txBody>
      </p:sp>
      <p:pic>
        <p:nvPicPr>
          <p:cNvPr id="34" name="Picture 6" descr="http://www.bbc.co.uk/staticarchive/ca8328f68c8a3d0a8c281e5389b1cbf81a998859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" t="12757" r="73464" b="14796"/>
          <a:stretch/>
        </p:blipFill>
        <p:spPr bwMode="auto">
          <a:xfrm>
            <a:off x="3529793" y="3675571"/>
            <a:ext cx="1145397" cy="145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://www.bbc.co.uk/staticarchive/ca8328f68c8a3d0a8c281e5389b1cbf81a998859.gif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3" t="18611" r="41379" b="12154"/>
          <a:stretch/>
        </p:blipFill>
        <p:spPr bwMode="auto">
          <a:xfrm>
            <a:off x="5185145" y="3743626"/>
            <a:ext cx="1325468" cy="139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444267" y="3419374"/>
            <a:ext cx="2707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Calculate the area of the sectors.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1396" y="3421075"/>
            <a:ext cx="2270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The formula for the area of a circle is</a:t>
            </a:r>
            <a:endParaRPr lang="en-GB" sz="1200" dirty="0"/>
          </a:p>
        </p:txBody>
      </p:sp>
      <p:sp>
        <p:nvSpPr>
          <p:cNvPr id="38" name="Rectangle 37"/>
          <p:cNvSpPr/>
          <p:nvPr/>
        </p:nvSpPr>
        <p:spPr>
          <a:xfrm>
            <a:off x="604992" y="3671030"/>
            <a:ext cx="568650" cy="2155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2733" y="3839696"/>
            <a:ext cx="2270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The formula for the area of a sector is 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0" name="Rectangle 39"/>
          <p:cNvSpPr/>
          <p:nvPr/>
        </p:nvSpPr>
        <p:spPr>
          <a:xfrm>
            <a:off x="652133" y="4087058"/>
            <a:ext cx="1352814" cy="4182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694062" y="4737787"/>
            <a:ext cx="464327" cy="2453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/>
          <p:cNvCxnSpPr/>
          <p:nvPr/>
        </p:nvCxnSpPr>
        <p:spPr>
          <a:xfrm>
            <a:off x="581438" y="5023194"/>
            <a:ext cx="72730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13448" y="4971498"/>
            <a:ext cx="531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360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162711" y="4831396"/>
                <a:ext cx="12270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711" y="4831396"/>
                <a:ext cx="1227086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1811884" y="4880455"/>
            <a:ext cx="275507" cy="2403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1" y="6862884"/>
            <a:ext cx="351167" cy="34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0" descr="http://3.bp.blogspot.com/-oyIEdCVmRT8/UMJVZoKbipI/AAAAAAAAHqg/veWBZ5o-ooQ/s1600/Picture1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983" y="5379624"/>
            <a:ext cx="3378854" cy="181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s://www.ncetm.org.uk/public/files/210284/AW_F3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21" y="5606532"/>
            <a:ext cx="1129161" cy="11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2912415" y="5511924"/>
            <a:ext cx="327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117170" y="6151233"/>
            <a:ext cx="327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</a:t>
            </a:r>
            <a:endParaRPr lang="en-GB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62185" y="6431916"/>
            <a:ext cx="2356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Calculate the area of the sector.</a:t>
            </a:r>
            <a:endParaRPr lang="en-GB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31396" y="5368123"/>
            <a:ext cx="2270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The formula for the area of a circle is</a:t>
            </a:r>
            <a:endParaRPr lang="en-GB" sz="1200" dirty="0"/>
          </a:p>
        </p:txBody>
      </p:sp>
      <p:sp>
        <p:nvSpPr>
          <p:cNvPr id="53" name="Rectangle 52"/>
          <p:cNvSpPr/>
          <p:nvPr/>
        </p:nvSpPr>
        <p:spPr>
          <a:xfrm>
            <a:off x="604992" y="5618078"/>
            <a:ext cx="568650" cy="2155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2733" y="5786744"/>
            <a:ext cx="2270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The formula for the area of a sector is 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55" name="Rectangle 54"/>
          <p:cNvSpPr/>
          <p:nvPr/>
        </p:nvSpPr>
        <p:spPr>
          <a:xfrm>
            <a:off x="652133" y="6034106"/>
            <a:ext cx="1352814" cy="4182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694062" y="6684835"/>
            <a:ext cx="464327" cy="2453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Straight Connector 56"/>
          <p:cNvCxnSpPr/>
          <p:nvPr/>
        </p:nvCxnSpPr>
        <p:spPr>
          <a:xfrm>
            <a:off x="581438" y="6970242"/>
            <a:ext cx="72730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162711" y="6778444"/>
                <a:ext cx="12270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711" y="6778444"/>
                <a:ext cx="1227086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/>
          <p:cNvSpPr/>
          <p:nvPr/>
        </p:nvSpPr>
        <p:spPr>
          <a:xfrm>
            <a:off x="1811884" y="6827503"/>
            <a:ext cx="275507" cy="2403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1197249" y="1063925"/>
            <a:ext cx="480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Circles</a:t>
            </a:r>
            <a:endParaRPr lang="en-GB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9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904925" y="136185"/>
            <a:ext cx="29819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Geometry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521" y="1585848"/>
          <a:ext cx="6730958" cy="7469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090" y="1579704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397" y="3471919"/>
            <a:ext cx="316722" cy="31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" y="8563748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-Shape 11"/>
          <p:cNvSpPr/>
          <p:nvPr/>
        </p:nvSpPr>
        <p:spPr>
          <a:xfrm>
            <a:off x="3722229" y="2099941"/>
            <a:ext cx="1378672" cy="1103392"/>
          </a:xfrm>
          <a:prstGeom prst="corner">
            <a:avLst>
              <a:gd name="adj1" fmla="val 67431"/>
              <a:gd name="adj2" fmla="val 4855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722229" y="2046429"/>
            <a:ext cx="44844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624146" y="2064365"/>
            <a:ext cx="7087" cy="11247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708729" y="3275028"/>
            <a:ext cx="1395342" cy="13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161853" y="2463671"/>
            <a:ext cx="11279" cy="7610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56208" y="3203333"/>
                <a:ext cx="7908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208" y="3203333"/>
                <a:ext cx="790832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50563" y="1734607"/>
                <a:ext cx="7908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7 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563" y="1734607"/>
                <a:ext cx="790832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6200000">
                <a:off x="3119981" y="2419483"/>
                <a:ext cx="7908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4 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119981" y="2419483"/>
                <a:ext cx="790832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5400000">
                <a:off x="4874762" y="2675153"/>
                <a:ext cx="7908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6 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874762" y="2675153"/>
                <a:ext cx="790832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279906" y="1692864"/>
            <a:ext cx="2611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Find the perimeter of the shape.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78950" y="2063428"/>
            <a:ext cx="1040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Not to scale.</a:t>
            </a:r>
            <a:endParaRPr lang="en-GB" sz="1200" b="1" dirty="0"/>
          </a:p>
        </p:txBody>
      </p:sp>
      <p:sp>
        <p:nvSpPr>
          <p:cNvPr id="23" name="L-Shape 22"/>
          <p:cNvSpPr/>
          <p:nvPr/>
        </p:nvSpPr>
        <p:spPr>
          <a:xfrm>
            <a:off x="329447" y="2123016"/>
            <a:ext cx="1281062" cy="1103392"/>
          </a:xfrm>
          <a:prstGeom prst="corner">
            <a:avLst>
              <a:gd name="adj1" fmla="val 67431"/>
              <a:gd name="adj2" fmla="val 64235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29447" y="2068893"/>
            <a:ext cx="722093" cy="6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31364" y="2087440"/>
            <a:ext cx="7087" cy="11247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15947" y="3281984"/>
            <a:ext cx="1294562" cy="174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670564" y="2499291"/>
            <a:ext cx="11279" cy="7610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63426" y="3226408"/>
                <a:ext cx="7908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26" y="3226408"/>
                <a:ext cx="790832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9599" y="1786968"/>
                <a:ext cx="7908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99" y="1786968"/>
                <a:ext cx="790832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 rot="16200000">
                <a:off x="-272801" y="2442558"/>
                <a:ext cx="7908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72801" y="2442558"/>
                <a:ext cx="790832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 rot="5400000">
                <a:off x="1405534" y="2700541"/>
                <a:ext cx="7908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6 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405534" y="2700541"/>
                <a:ext cx="790832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231364" y="1620153"/>
            <a:ext cx="2611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Find the perimeter of the shape.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47623" y="1937155"/>
            <a:ext cx="1040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Not to scale.</a:t>
            </a:r>
            <a:endParaRPr lang="en-GB" sz="1200" b="1" dirty="0"/>
          </a:p>
        </p:txBody>
      </p:sp>
      <p:sp>
        <p:nvSpPr>
          <p:cNvPr id="34" name="Rectangle 33"/>
          <p:cNvSpPr/>
          <p:nvPr/>
        </p:nvSpPr>
        <p:spPr>
          <a:xfrm>
            <a:off x="1269515" y="2282094"/>
            <a:ext cx="340994" cy="2171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939934" y="2150069"/>
            <a:ext cx="340994" cy="2171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840737" y="2275022"/>
            <a:ext cx="2568161" cy="120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dirty="0" smtClean="0"/>
              <a:t>Length a = 15 -6 </a:t>
            </a:r>
          </a:p>
          <a:p>
            <a:r>
              <a:rPr lang="en-GB" sz="1400" dirty="0" smtClean="0"/>
              <a:t>                 =____</a:t>
            </a:r>
            <a:endParaRPr lang="en-GB" sz="1400" dirty="0"/>
          </a:p>
        </p:txBody>
      </p:sp>
      <p:sp>
        <p:nvSpPr>
          <p:cNvPr id="37" name="Rectangle 36"/>
          <p:cNvSpPr/>
          <p:nvPr/>
        </p:nvSpPr>
        <p:spPr>
          <a:xfrm>
            <a:off x="1908989" y="2713196"/>
            <a:ext cx="2568161" cy="120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dirty="0" smtClean="0"/>
              <a:t>Length b = 11 - </a:t>
            </a:r>
          </a:p>
          <a:p>
            <a:r>
              <a:rPr lang="en-GB" sz="1400" dirty="0" smtClean="0"/>
              <a:t>                 =____</a:t>
            </a:r>
            <a:endParaRPr lang="en-GB" sz="1400" dirty="0"/>
          </a:p>
        </p:txBody>
      </p:sp>
      <p:sp>
        <p:nvSpPr>
          <p:cNvPr id="38" name="Rectangle 37"/>
          <p:cNvSpPr/>
          <p:nvPr/>
        </p:nvSpPr>
        <p:spPr>
          <a:xfrm>
            <a:off x="3079397" y="2538898"/>
            <a:ext cx="235063" cy="237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1691945" y="2973875"/>
            <a:ext cx="1685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/>
              <a:t>Perimeter=_____cm</a:t>
            </a:r>
            <a:endParaRPr lang="en-GB" sz="1400" b="1" dirty="0"/>
          </a:p>
        </p:txBody>
      </p:sp>
      <p:sp>
        <p:nvSpPr>
          <p:cNvPr id="40" name="Rectangle 39"/>
          <p:cNvSpPr/>
          <p:nvPr/>
        </p:nvSpPr>
        <p:spPr>
          <a:xfrm>
            <a:off x="5243926" y="2904454"/>
            <a:ext cx="15537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/>
              <a:t>Perimeter=______</a:t>
            </a:r>
            <a:endParaRPr lang="en-GB" sz="1400" b="1" dirty="0"/>
          </a:p>
        </p:txBody>
      </p:sp>
      <p:sp>
        <p:nvSpPr>
          <p:cNvPr id="41" name="L-Shape 40"/>
          <p:cNvSpPr/>
          <p:nvPr/>
        </p:nvSpPr>
        <p:spPr>
          <a:xfrm>
            <a:off x="3596327" y="3954026"/>
            <a:ext cx="1378672" cy="1103392"/>
          </a:xfrm>
          <a:prstGeom prst="corner">
            <a:avLst>
              <a:gd name="adj1" fmla="val 67431"/>
              <a:gd name="adj2" fmla="val 4855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596327" y="3900514"/>
            <a:ext cx="44844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498244" y="3918450"/>
            <a:ext cx="7087" cy="11247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582827" y="5129113"/>
            <a:ext cx="1395342" cy="13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035951" y="4317756"/>
            <a:ext cx="11279" cy="7610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930306" y="5057418"/>
                <a:ext cx="7908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306" y="5057418"/>
                <a:ext cx="790832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424661" y="3588692"/>
                <a:ext cx="7908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7 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661" y="3588692"/>
                <a:ext cx="790832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 rot="16200000">
                <a:off x="2994079" y="4273568"/>
                <a:ext cx="7908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4 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994079" y="4273568"/>
                <a:ext cx="790832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4185811" y="3524220"/>
            <a:ext cx="2611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Find the area of the shape.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53048" y="3917513"/>
            <a:ext cx="1040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Not to scale.</a:t>
            </a:r>
            <a:endParaRPr lang="en-GB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 rot="5400000">
                <a:off x="4786415" y="4543099"/>
                <a:ext cx="7908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6 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786415" y="4543099"/>
                <a:ext cx="790832" cy="33855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989017" y="3442869"/>
            <a:ext cx="2611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Find the area of the shape.</a:t>
            </a:r>
          </a:p>
        </p:txBody>
      </p:sp>
      <p:sp>
        <p:nvSpPr>
          <p:cNvPr id="53" name="L-Shape 52"/>
          <p:cNvSpPr/>
          <p:nvPr/>
        </p:nvSpPr>
        <p:spPr>
          <a:xfrm>
            <a:off x="364075" y="3852486"/>
            <a:ext cx="1173126" cy="1103392"/>
          </a:xfrm>
          <a:prstGeom prst="corner">
            <a:avLst>
              <a:gd name="adj1" fmla="val 67431"/>
              <a:gd name="adj2" fmla="val 64235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364075" y="3798363"/>
            <a:ext cx="722093" cy="6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65992" y="3816910"/>
            <a:ext cx="7087" cy="11247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50575" y="5028903"/>
            <a:ext cx="1186626" cy="4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1603671" y="4219006"/>
            <a:ext cx="11279" cy="7610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98054" y="4955878"/>
                <a:ext cx="7908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54" y="4955878"/>
                <a:ext cx="790832" cy="33855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54227" y="3516438"/>
                <a:ext cx="7908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27" y="3516438"/>
                <a:ext cx="790832" cy="33855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 rot="16200000">
                <a:off x="-238173" y="4172028"/>
                <a:ext cx="7908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38173" y="4172028"/>
                <a:ext cx="790832" cy="33855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 rot="5400000">
                <a:off x="1327589" y="4427470"/>
                <a:ext cx="7908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6 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327589" y="4427470"/>
                <a:ext cx="790832" cy="33855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1144688" y="3691289"/>
            <a:ext cx="1040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Not to scale.</a:t>
            </a:r>
            <a:endParaRPr lang="en-GB" sz="1200" b="1" dirty="0"/>
          </a:p>
        </p:txBody>
      </p:sp>
      <p:cxnSp>
        <p:nvCxnSpPr>
          <p:cNvPr id="63" name="Straight Connector 62"/>
          <p:cNvCxnSpPr/>
          <p:nvPr/>
        </p:nvCxnSpPr>
        <p:spPr>
          <a:xfrm flipH="1" flipV="1">
            <a:off x="347791" y="4201331"/>
            <a:ext cx="726781" cy="657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403083" y="4732844"/>
            <a:ext cx="11621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/>
              <a:t>Area=______</a:t>
            </a:r>
            <a:endParaRPr lang="en-GB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951515" y="4775455"/>
                <a:ext cx="1326645" cy="312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400" b="1" dirty="0" smtClean="0"/>
                  <a:t>Area=____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515" y="4775455"/>
                <a:ext cx="1326645" cy="312586"/>
              </a:xfrm>
              <a:prstGeom prst="rect">
                <a:avLst/>
              </a:prstGeom>
              <a:blipFill rotWithShape="0">
                <a:blip r:embed="rId20"/>
                <a:stretch>
                  <a:fillRect l="-1376" b="-1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767070" y="4018240"/>
                <a:ext cx="2568161" cy="1204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1400" dirty="0" smtClean="0"/>
                  <a:t>Area a =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dirty="0" smtClean="0"/>
                  <a:t> </a:t>
                </a:r>
              </a:p>
              <a:p>
                <a:r>
                  <a:rPr lang="en-GB" sz="1400" dirty="0" smtClean="0"/>
                  <a:t>                 =____</a:t>
                </a:r>
                <a:endParaRPr lang="en-GB" sz="1400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070" y="4018240"/>
                <a:ext cx="2568161" cy="120478"/>
              </a:xfrm>
              <a:prstGeom prst="rect">
                <a:avLst/>
              </a:prstGeom>
              <a:blipFill rotWithShape="0">
                <a:blip r:embed="rId21"/>
                <a:stretch>
                  <a:fillRect l="-713" t="-170000" b="-21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/>
          <p:cNvSpPr/>
          <p:nvPr/>
        </p:nvSpPr>
        <p:spPr>
          <a:xfrm>
            <a:off x="2766220" y="3880114"/>
            <a:ext cx="365131" cy="1845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573096" y="3852486"/>
            <a:ext cx="308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69" name="TextBox 68"/>
          <p:cNvSpPr txBox="1"/>
          <p:nvPr/>
        </p:nvSpPr>
        <p:spPr>
          <a:xfrm>
            <a:off x="858803" y="4387552"/>
            <a:ext cx="308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1926552" y="4369861"/>
                <a:ext cx="2568161" cy="3273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1400" dirty="0" smtClean="0"/>
                  <a:t>Area b =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×11</m:t>
                    </m:r>
                  </m:oMath>
                </a14:m>
                <a:r>
                  <a:rPr lang="en-GB" sz="1400" dirty="0" smtClean="0"/>
                  <a:t> </a:t>
                </a:r>
              </a:p>
              <a:p>
                <a:r>
                  <a:rPr lang="en-GB" sz="1400" dirty="0" smtClean="0"/>
                  <a:t>                 =____</a:t>
                </a:r>
                <a:endParaRPr lang="en-GB" sz="1400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552" y="4369861"/>
                <a:ext cx="2568161" cy="327367"/>
              </a:xfrm>
              <a:prstGeom prst="rect">
                <a:avLst/>
              </a:prstGeom>
              <a:blipFill rotWithShape="0">
                <a:blip r:embed="rId22"/>
                <a:stretch>
                  <a:fillRect l="-713" t="-33333" b="-481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132" y="5355953"/>
            <a:ext cx="410561" cy="41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71"/>
          <p:cNvSpPr/>
          <p:nvPr/>
        </p:nvSpPr>
        <p:spPr>
          <a:xfrm>
            <a:off x="3801845" y="6077656"/>
            <a:ext cx="640184" cy="6010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Pie 72"/>
          <p:cNvSpPr/>
          <p:nvPr/>
        </p:nvSpPr>
        <p:spPr>
          <a:xfrm>
            <a:off x="3801844" y="5704939"/>
            <a:ext cx="640185" cy="743554"/>
          </a:xfrm>
          <a:prstGeom prst="pie">
            <a:avLst>
              <a:gd name="adj1" fmla="val 10760384"/>
              <a:gd name="adj2" fmla="val 272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4" name="Pie 73"/>
          <p:cNvSpPr/>
          <p:nvPr/>
        </p:nvSpPr>
        <p:spPr>
          <a:xfrm rot="5400000">
            <a:off x="4152529" y="6044987"/>
            <a:ext cx="599188" cy="668286"/>
          </a:xfrm>
          <a:prstGeom prst="pie">
            <a:avLst>
              <a:gd name="adj1" fmla="val 10760384"/>
              <a:gd name="adj2" fmla="val 8081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556737" y="5270776"/>
            <a:ext cx="4244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Calculate the total area.</a:t>
            </a:r>
            <a:endParaRPr lang="en-GB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3626594" y="6825666"/>
            <a:ext cx="12784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Diagram not drawn accurately.</a:t>
            </a:r>
            <a:endParaRPr lang="en-GB" sz="11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3822742" y="6611633"/>
            <a:ext cx="818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10 cm</a:t>
            </a:r>
            <a:endParaRPr lang="en-GB" sz="1400" dirty="0"/>
          </a:p>
        </p:txBody>
      </p:sp>
      <p:sp>
        <p:nvSpPr>
          <p:cNvPr id="78" name="TextBox 77"/>
          <p:cNvSpPr txBox="1"/>
          <p:nvPr/>
        </p:nvSpPr>
        <p:spPr>
          <a:xfrm rot="16200000">
            <a:off x="3282806" y="6166046"/>
            <a:ext cx="818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10 cm</a:t>
            </a:r>
            <a:endParaRPr lang="en-GB" sz="1400" dirty="0"/>
          </a:p>
        </p:txBody>
      </p:sp>
      <p:sp>
        <p:nvSpPr>
          <p:cNvPr id="79" name="Rectangle 78"/>
          <p:cNvSpPr/>
          <p:nvPr/>
        </p:nvSpPr>
        <p:spPr>
          <a:xfrm>
            <a:off x="188843" y="6489971"/>
            <a:ext cx="821665" cy="4223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Pie 79"/>
          <p:cNvSpPr/>
          <p:nvPr/>
        </p:nvSpPr>
        <p:spPr>
          <a:xfrm>
            <a:off x="188843" y="6054052"/>
            <a:ext cx="821665" cy="858226"/>
          </a:xfrm>
          <a:prstGeom prst="pie">
            <a:avLst>
              <a:gd name="adj1" fmla="val 10789257"/>
              <a:gd name="adj2" fmla="val 432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81" name="Straight Connector 80"/>
          <p:cNvCxnSpPr>
            <a:stCxn id="80" idx="2"/>
            <a:endCxn id="80" idx="0"/>
          </p:cNvCxnSpPr>
          <p:nvPr/>
        </p:nvCxnSpPr>
        <p:spPr>
          <a:xfrm>
            <a:off x="188843" y="6483165"/>
            <a:ext cx="821665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86432" y="6523056"/>
            <a:ext cx="31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</a:t>
            </a:r>
            <a:endParaRPr lang="en-GB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442950" y="6113832"/>
            <a:ext cx="31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</a:t>
            </a:r>
            <a:endParaRPr lang="en-GB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331977" y="6826955"/>
            <a:ext cx="692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20 cm</a:t>
            </a:r>
            <a:endParaRPr lang="en-GB" sz="1400" dirty="0"/>
          </a:p>
        </p:txBody>
      </p:sp>
      <p:sp>
        <p:nvSpPr>
          <p:cNvPr id="85" name="TextBox 84"/>
          <p:cNvSpPr txBox="1"/>
          <p:nvPr/>
        </p:nvSpPr>
        <p:spPr>
          <a:xfrm rot="5400000">
            <a:off x="714236" y="6693591"/>
            <a:ext cx="818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5 cm</a:t>
            </a:r>
            <a:endParaRPr lang="en-GB" sz="1400" dirty="0"/>
          </a:p>
        </p:txBody>
      </p:sp>
      <p:sp>
        <p:nvSpPr>
          <p:cNvPr id="86" name="TextBox 85"/>
          <p:cNvSpPr txBox="1"/>
          <p:nvPr/>
        </p:nvSpPr>
        <p:spPr>
          <a:xfrm>
            <a:off x="169435" y="6947290"/>
            <a:ext cx="2193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Diagram not drawn accurately.</a:t>
            </a:r>
            <a:endParaRPr lang="en-GB" sz="11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72901" y="5292089"/>
            <a:ext cx="4244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Calculate the total area.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38694" y="5700699"/>
                <a:ext cx="25252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Area A = ___ x ___ =______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94" y="5700699"/>
                <a:ext cx="2525272" cy="307777"/>
              </a:xfrm>
              <a:prstGeom prst="rect">
                <a:avLst/>
              </a:prstGeom>
              <a:blipFill rotWithShape="0">
                <a:blip r:embed="rId24"/>
                <a:stretch>
                  <a:fillRect l="-725" t="-1961" b="-21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881669" y="5947765"/>
                <a:ext cx="2905461" cy="427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Area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_____</m:t>
                            </m:r>
                          </m:e>
                          <m:sup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 smtClean="0"/>
                  <a:t>=_____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69" y="5947765"/>
                <a:ext cx="2905461" cy="427168"/>
              </a:xfrm>
              <a:prstGeom prst="rect">
                <a:avLst/>
              </a:prstGeom>
              <a:blipFill rotWithShape="0">
                <a:blip r:embed="rId25"/>
                <a:stretch>
                  <a:fillRect l="-630" b="-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269515" y="6265002"/>
                <a:ext cx="220837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Total area= Area A + Area B</a:t>
                </a:r>
              </a:p>
              <a:p>
                <a:r>
                  <a:rPr lang="en-GB" sz="1400" dirty="0" smtClean="0"/>
                  <a:t>= _____+______</a:t>
                </a:r>
              </a:p>
              <a:p>
                <a:r>
                  <a:rPr lang="en-GB" sz="1400" dirty="0" smtClean="0"/>
                  <a:t>=________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400" dirty="0"/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515" y="6265002"/>
                <a:ext cx="2208373" cy="954107"/>
              </a:xfrm>
              <a:prstGeom prst="rect">
                <a:avLst/>
              </a:prstGeom>
              <a:blipFill rotWithShape="0">
                <a:blip r:embed="rId26"/>
                <a:stretch>
                  <a:fillRect l="-826" t="-1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/>
          <p:cNvSpPr txBox="1"/>
          <p:nvPr/>
        </p:nvSpPr>
        <p:spPr>
          <a:xfrm>
            <a:off x="138695" y="5507829"/>
            <a:ext cx="3359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The formula for area of a circle is_______</a:t>
            </a:r>
            <a:endParaRPr lang="en-GB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1197249" y="1063925"/>
            <a:ext cx="480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Area and Perimeter</a:t>
            </a:r>
            <a:endParaRPr lang="en-GB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6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904925" y="136185"/>
            <a:ext cx="29819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Geometry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521" y="1585848"/>
          <a:ext cx="6730958" cy="7469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" y="2932991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" y="8563748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4.bp.blogspot.com/-jv75EOCC-Io/T6LLAm4P_hI/AAAAAAAAGn4/0IbChBmea4I/s400/rev_8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86"/>
          <a:stretch/>
        </p:blipFill>
        <p:spPr bwMode="auto">
          <a:xfrm>
            <a:off x="3429128" y="1991232"/>
            <a:ext cx="1755263" cy="102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22645" y="1587412"/>
            <a:ext cx="373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Here is a solid prism made from centimetre cubes.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11141" y="3049221"/>
            <a:ext cx="2791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Find the volume of the solid prism.</a:t>
            </a:r>
          </a:p>
        </p:txBody>
      </p:sp>
      <p:pic>
        <p:nvPicPr>
          <p:cNvPr id="15" name="Picture 4" descr="http://www.cimt.plymouth.ac.uk/projects/mepres/book9/bk9i9/s4q11b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5848"/>
            <a:ext cx="1571625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15929" y="1649072"/>
            <a:ext cx="2477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Find the volume of the solid prism.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88545" y="2778037"/>
                <a:ext cx="2427892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/>
                  <a:t>Volume:_____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GB" sz="1400" b="1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545" y="2778037"/>
                <a:ext cx="2427892" cy="312586"/>
              </a:xfrm>
              <a:prstGeom prst="rect">
                <a:avLst/>
              </a:prstGeom>
              <a:blipFill rotWithShape="0">
                <a:blip r:embed="rId5"/>
                <a:stretch>
                  <a:fillRect l="-754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2" y="4895062"/>
            <a:ext cx="351167" cy="34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ube 18"/>
          <p:cNvSpPr/>
          <p:nvPr/>
        </p:nvSpPr>
        <p:spPr>
          <a:xfrm>
            <a:off x="3578614" y="3818863"/>
            <a:ext cx="1334530" cy="778476"/>
          </a:xfrm>
          <a:prstGeom prst="cub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730713" y="4545140"/>
                <a:ext cx="8279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713" y="4545140"/>
                <a:ext cx="827903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18707869">
                <a:off x="4523145" y="4375863"/>
                <a:ext cx="8279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707869">
                <a:off x="4523145" y="4375863"/>
                <a:ext cx="827903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 rot="16200000">
                <a:off x="4214037" y="4156659"/>
                <a:ext cx="8279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4 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14037" y="4156659"/>
                <a:ext cx="827903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ube 22"/>
          <p:cNvSpPr/>
          <p:nvPr/>
        </p:nvSpPr>
        <p:spPr>
          <a:xfrm>
            <a:off x="194097" y="4011819"/>
            <a:ext cx="1334530" cy="778476"/>
          </a:xfrm>
          <a:prstGeom prst="cub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rot="16200000">
                <a:off x="829520" y="4349615"/>
                <a:ext cx="8279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4 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29520" y="4349615"/>
                <a:ext cx="827903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5423" y="4763567"/>
                <a:ext cx="8279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23" y="4763567"/>
                <a:ext cx="827903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rot="18707869">
                <a:off x="1164317" y="4527666"/>
                <a:ext cx="8279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707869">
                <a:off x="1164317" y="4527666"/>
                <a:ext cx="827903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2607" y="3636340"/>
            <a:ext cx="3677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Volume = length × width    × height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1871597" y="3687287"/>
            <a:ext cx="625326" cy="3695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73158" y="4885621"/>
                <a:ext cx="2523574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/>
                  <a:t>Volume=______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GB" sz="1400" b="1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158" y="4885621"/>
                <a:ext cx="2523574" cy="312586"/>
              </a:xfrm>
              <a:prstGeom prst="rect">
                <a:avLst/>
              </a:prstGeom>
              <a:blipFill rotWithShape="0">
                <a:blip r:embed="rId13"/>
                <a:stretch>
                  <a:fillRect l="-725" b="-1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5602" y="3397847"/>
            <a:ext cx="390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Calculate the volume of the cuboid.</a:t>
            </a:r>
            <a:endParaRPr lang="en-GB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1559" y="3389121"/>
            <a:ext cx="390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Calculate the volume of the cuboid.</a:t>
            </a:r>
            <a:endParaRPr lang="en-GB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4937096" y="4923211"/>
            <a:ext cx="2523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Volume=______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23393" y="7120103"/>
            <a:ext cx="3520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Find the volume of the cylinder.</a:t>
            </a:r>
            <a:endParaRPr lang="en-GB" sz="1600" dirty="0"/>
          </a:p>
        </p:txBody>
      </p:sp>
      <p:sp>
        <p:nvSpPr>
          <p:cNvPr id="34" name="Flowchart: Direct Access Storage 33"/>
          <p:cNvSpPr/>
          <p:nvPr/>
        </p:nvSpPr>
        <p:spPr>
          <a:xfrm>
            <a:off x="3436660" y="7479041"/>
            <a:ext cx="1476484" cy="659119"/>
          </a:xfrm>
          <a:prstGeom prst="flowChartMagneticDru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/>
          <p:cNvCxnSpPr>
            <a:endCxn id="34" idx="4"/>
          </p:cNvCxnSpPr>
          <p:nvPr/>
        </p:nvCxnSpPr>
        <p:spPr>
          <a:xfrm>
            <a:off x="4717145" y="7808600"/>
            <a:ext cx="195999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38937" y="7594113"/>
            <a:ext cx="82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4cm</a:t>
            </a:r>
            <a:endParaRPr lang="en-GB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3806517" y="8063791"/>
            <a:ext cx="82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10cm</a:t>
            </a:r>
            <a:endParaRPr lang="en-GB" sz="1100" dirty="0"/>
          </a:p>
        </p:txBody>
      </p:sp>
      <p:pic>
        <p:nvPicPr>
          <p:cNvPr id="3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4" y="6747040"/>
            <a:ext cx="427363" cy="42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62" y="5717621"/>
            <a:ext cx="1243910" cy="102941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 rot="20276316">
            <a:off x="1008621" y="6407267"/>
            <a:ext cx="837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10cm</a:t>
            </a:r>
            <a:endParaRPr lang="en-GB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466065" y="6585174"/>
            <a:ext cx="837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4 cm</a:t>
            </a:r>
            <a:endParaRPr lang="en-GB" sz="1200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-63974" y="6066759"/>
            <a:ext cx="837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5 cm</a:t>
            </a:r>
            <a:endParaRPr lang="en-GB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159764" y="5479524"/>
            <a:ext cx="2635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Volume = </a:t>
            </a:r>
            <a:r>
              <a:rPr lang="en-GB" sz="1600" dirty="0"/>
              <a:t>CSA</a:t>
            </a:r>
            <a:r>
              <a:rPr lang="en-GB" sz="1600" dirty="0" smtClean="0"/>
              <a:t> x</a:t>
            </a:r>
            <a:endParaRPr lang="en-GB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40220" y="5293031"/>
            <a:ext cx="420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CSA is an abbreviation for cross sectional </a:t>
            </a:r>
            <a:r>
              <a:rPr lang="en-GB" sz="1200" dirty="0" smtClean="0"/>
              <a:t>________.</a:t>
            </a:r>
            <a:endParaRPr lang="en-GB" sz="1200" dirty="0"/>
          </a:p>
          <a:p>
            <a:endParaRPr lang="en-GB" sz="1200" dirty="0"/>
          </a:p>
        </p:txBody>
      </p:sp>
      <p:sp>
        <p:nvSpPr>
          <p:cNvPr id="45" name="Rectangle 44"/>
          <p:cNvSpPr/>
          <p:nvPr/>
        </p:nvSpPr>
        <p:spPr>
          <a:xfrm>
            <a:off x="1579003" y="5526384"/>
            <a:ext cx="906653" cy="262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ight Triangle 45"/>
          <p:cNvSpPr/>
          <p:nvPr/>
        </p:nvSpPr>
        <p:spPr>
          <a:xfrm>
            <a:off x="1576395" y="5819667"/>
            <a:ext cx="516163" cy="565383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1573672" y="6317689"/>
            <a:ext cx="837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4 cm</a:t>
            </a:r>
            <a:endParaRPr lang="en-GB" sz="1200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1059114" y="5776205"/>
            <a:ext cx="837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5 cm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947854" y="5843165"/>
                <a:ext cx="1341467" cy="482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CSA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×____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854" y="5843165"/>
                <a:ext cx="1341467" cy="482889"/>
              </a:xfrm>
              <a:prstGeom prst="rect">
                <a:avLst/>
              </a:prstGeom>
              <a:blipFill rotWithShape="0">
                <a:blip r:embed="rId15"/>
                <a:stretch>
                  <a:fillRect l="-4091"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299598" y="6583498"/>
                <a:ext cx="23516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Volume = ____ x 10</a:t>
                </a:r>
              </a:p>
              <a:p>
                <a:r>
                  <a:rPr lang="en-GB" sz="1600" dirty="0" smtClean="0"/>
                  <a:t>= _____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598" y="6583498"/>
                <a:ext cx="2351663" cy="584775"/>
              </a:xfrm>
              <a:prstGeom prst="rect">
                <a:avLst/>
              </a:prstGeom>
              <a:blipFill rotWithShape="0">
                <a:blip r:embed="rId16"/>
                <a:stretch>
                  <a:fillRect l="-1295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494" y="5344747"/>
            <a:ext cx="1243910" cy="102941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 rot="20276316">
            <a:off x="4198567" y="6034237"/>
            <a:ext cx="837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8 cm</a:t>
            </a:r>
            <a:endParaRPr lang="en-GB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3655546" y="6211140"/>
            <a:ext cx="837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5</a:t>
            </a:r>
            <a:r>
              <a:rPr lang="en-GB" sz="1200" dirty="0" smtClean="0"/>
              <a:t> cm</a:t>
            </a:r>
            <a:endParaRPr lang="en-GB" sz="1200" dirty="0"/>
          </a:p>
        </p:txBody>
      </p:sp>
      <p:sp>
        <p:nvSpPr>
          <p:cNvPr id="56" name="TextBox 55"/>
          <p:cNvSpPr txBox="1"/>
          <p:nvPr/>
        </p:nvSpPr>
        <p:spPr>
          <a:xfrm rot="16200000">
            <a:off x="3125507" y="5692725"/>
            <a:ext cx="837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6 cm</a:t>
            </a:r>
            <a:endParaRPr lang="en-GB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4079731" y="5323616"/>
            <a:ext cx="3023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Calculate the volume of the cylinder. </a:t>
            </a:r>
            <a:endParaRPr lang="en-GB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1197249" y="1063925"/>
            <a:ext cx="480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Volume</a:t>
            </a:r>
            <a:endParaRPr lang="en-GB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904925" y="136185"/>
            <a:ext cx="29819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Geometry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521" y="1585848"/>
          <a:ext cx="6730958" cy="7469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" y="2932991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73" y="8544259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88" y="6575267"/>
            <a:ext cx="4683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http://everythingmaths.co.za/static/themes/emas/books/mathematics-grade-10/tikzpicture/c0524c322a2c21c082817a85ab06b01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432" y="5328357"/>
            <a:ext cx="1339899" cy="177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01331" y="5284233"/>
            <a:ext cx="2257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Calculate the volume of this strawberry ice cream and cone. Clearly show all working out.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6967" y="5281828"/>
            <a:ext cx="3510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formula for the volume of a sphere is </a:t>
            </a:r>
          </a:p>
          <a:p>
            <a:endParaRPr lang="en-GB" sz="1600" dirty="0"/>
          </a:p>
          <a:p>
            <a:r>
              <a:rPr lang="en-GB" sz="1600" dirty="0" smtClean="0"/>
              <a:t>The formula for the volume of a cone is</a:t>
            </a:r>
            <a:endParaRPr lang="en-GB" sz="1600" dirty="0"/>
          </a:p>
        </p:txBody>
      </p:sp>
      <p:sp>
        <p:nvSpPr>
          <p:cNvPr id="16" name="Rectangle 15"/>
          <p:cNvSpPr/>
          <p:nvPr/>
        </p:nvSpPr>
        <p:spPr>
          <a:xfrm>
            <a:off x="570926" y="5613109"/>
            <a:ext cx="2507920" cy="46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70926" y="6304873"/>
            <a:ext cx="2507920" cy="46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88" y="3477836"/>
            <a:ext cx="463319" cy="46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http://images.clipartpanda.com/sphere-clipart-fc_sphere_41749_md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037" y="3477836"/>
            <a:ext cx="1808195" cy="234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80229" y="3397570"/>
            <a:ext cx="2548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Calculate the surface area of the sphere. </a:t>
            </a:r>
            <a:endParaRPr lang="en-GB" sz="1400" dirty="0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749627" y="4610379"/>
            <a:ext cx="6563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2871" y="4345927"/>
            <a:ext cx="745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10cm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>
              <a:xfrm>
                <a:off x="1506333" y="3664168"/>
                <a:ext cx="1263539" cy="387248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SA=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333" y="3664168"/>
                <a:ext cx="1263539" cy="387248"/>
              </a:xfrm>
              <a:prstGeom prst="roundRect">
                <a:avLst/>
              </a:prstGeom>
              <a:blipFill rotWithShape="0">
                <a:blip r:embed="rId6"/>
                <a:stretch>
                  <a:fillRect t="-4545" b="-196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3321502" y="3399716"/>
            <a:ext cx="3690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Calculate the surface area of the sphere hemisphere with a radius of 8cm. </a:t>
            </a:r>
            <a:endParaRPr lang="en-GB" sz="1400" dirty="0"/>
          </a:p>
        </p:txBody>
      </p:sp>
      <p:pic>
        <p:nvPicPr>
          <p:cNvPr id="32" name="Picture 4" descr="http://media1.shmoop.com/images/geometry/geo_10_sec7_graphik_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778" y="3726847"/>
            <a:ext cx="1160179" cy="150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5521778" y="3939514"/>
            <a:ext cx="244381" cy="357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394041" y="3944759"/>
            <a:ext cx="69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8cm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32852" y="7125385"/>
            <a:ext cx="32866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is measured in units _______, because it has ____ dimensions. </a:t>
            </a:r>
          </a:p>
          <a:p>
            <a:endParaRPr lang="en-GB" dirty="0"/>
          </a:p>
          <a:p>
            <a:r>
              <a:rPr lang="en-GB" dirty="0" smtClean="0"/>
              <a:t>Volume is measured in units _______, because it has ____ dimensions. 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3400585" y="7116402"/>
            <a:ext cx="37759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a, b and c are representations of lengths. </a:t>
            </a:r>
          </a:p>
          <a:p>
            <a:r>
              <a:rPr lang="en-GB" sz="1500" dirty="0" smtClean="0"/>
              <a:t>Which expressions represent volume?</a:t>
            </a:r>
            <a:endParaRPr lang="en-GB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900075"/>
                  </p:ext>
                </p:extLst>
              </p:nvPr>
            </p:nvGraphicFramePr>
            <p:xfrm>
              <a:off x="3461432" y="7864111"/>
              <a:ext cx="3046045" cy="6460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6379"/>
                    <a:gridCol w="928878"/>
                    <a:gridCol w="810394"/>
                    <a:gridCol w="810394"/>
                  </a:tblGrid>
                  <a:tr h="32304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𝑎𝑏𝑐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</a:tr>
                  <a:tr h="323044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900075"/>
                  </p:ext>
                </p:extLst>
              </p:nvPr>
            </p:nvGraphicFramePr>
            <p:xfrm>
              <a:off x="3461432" y="7864111"/>
              <a:ext cx="3046045" cy="6460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6379"/>
                    <a:gridCol w="928878"/>
                    <a:gridCol w="810394"/>
                    <a:gridCol w="810394"/>
                  </a:tblGrid>
                  <a:tr h="3230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220" t="-1852" r="-513415" b="-1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54605" t="-1852" r="-176974" b="-1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75373" t="-1852" r="-100746" b="-1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277444" t="-1852" r="-1504" b="-101852"/>
                          </a:stretch>
                        </a:blipFill>
                      </a:tcPr>
                    </a:tc>
                  </a:tr>
                  <a:tr h="323044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8" name="TextBox 37"/>
          <p:cNvSpPr txBox="1"/>
          <p:nvPr/>
        </p:nvSpPr>
        <p:spPr>
          <a:xfrm>
            <a:off x="1197249" y="1063925"/>
            <a:ext cx="480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Volume</a:t>
            </a:r>
            <a:endParaRPr lang="en-GB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5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904925" y="136185"/>
            <a:ext cx="29819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Geometry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521" y="1585848"/>
          <a:ext cx="6730958" cy="7469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192" y="4898488"/>
            <a:ext cx="402906" cy="40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" y="6686829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" y="8563748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192" y="1586160"/>
            <a:ext cx="395044" cy="39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be 12"/>
          <p:cNvSpPr/>
          <p:nvPr/>
        </p:nvSpPr>
        <p:spPr>
          <a:xfrm>
            <a:off x="262110" y="2702635"/>
            <a:ext cx="715959" cy="495435"/>
          </a:xfrm>
          <a:prstGeom prst="cub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365" y="1982091"/>
            <a:ext cx="3439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 smtClean="0"/>
              <a:t>Sketch</a:t>
            </a:r>
            <a:r>
              <a:rPr lang="en-GB" sz="1200" dirty="0" smtClean="0"/>
              <a:t> a </a:t>
            </a:r>
            <a:r>
              <a:rPr lang="en-GB" sz="1200" b="1" u="sng" dirty="0" smtClean="0"/>
              <a:t>net </a:t>
            </a:r>
            <a:r>
              <a:rPr lang="en-GB" sz="1200" dirty="0" smtClean="0"/>
              <a:t>of the </a:t>
            </a:r>
            <a:r>
              <a:rPr lang="en-GB" sz="1200" b="1" u="sng" dirty="0" smtClean="0"/>
              <a:t>prism</a:t>
            </a:r>
            <a:r>
              <a:rPr lang="en-GB" sz="1200" dirty="0" smtClean="0"/>
              <a:t> before calculating the surface area to help you </a:t>
            </a:r>
            <a:r>
              <a:rPr lang="en-GB" sz="1200" b="1" u="sng" dirty="0" smtClean="0"/>
              <a:t>visualise the faces</a:t>
            </a:r>
            <a:r>
              <a:rPr lang="en-GB" sz="1200" dirty="0"/>
              <a:t>,</a:t>
            </a:r>
            <a:r>
              <a:rPr lang="en-GB" sz="1200" dirty="0" smtClean="0"/>
              <a:t> Include dimensions.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522797"/>
            <a:ext cx="2893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Surface area </a:t>
            </a:r>
            <a:r>
              <a:rPr lang="en-GB" sz="1400" dirty="0" smtClean="0"/>
              <a:t>is the </a:t>
            </a:r>
            <a:r>
              <a:rPr lang="en-GB" sz="1400" b="1" dirty="0" smtClean="0"/>
              <a:t>area </a:t>
            </a:r>
            <a:r>
              <a:rPr lang="en-GB" sz="1400" dirty="0" smtClean="0"/>
              <a:t>of </a:t>
            </a:r>
            <a:r>
              <a:rPr lang="en-GB" sz="1400" b="1" dirty="0" smtClean="0"/>
              <a:t>each face added </a:t>
            </a:r>
            <a:r>
              <a:rPr lang="en-GB" sz="1400" dirty="0" smtClean="0"/>
              <a:t>together</a:t>
            </a:r>
            <a:r>
              <a:rPr lang="en-GB" sz="1400" b="1" dirty="0" smtClean="0"/>
              <a:t>.</a:t>
            </a:r>
            <a:endParaRPr lang="en-GB" sz="1400" b="1" dirty="0"/>
          </a:p>
        </p:txBody>
      </p:sp>
      <p:sp>
        <p:nvSpPr>
          <p:cNvPr id="16" name="Rectangle 15"/>
          <p:cNvSpPr/>
          <p:nvPr/>
        </p:nvSpPr>
        <p:spPr>
          <a:xfrm>
            <a:off x="2389838" y="1598392"/>
            <a:ext cx="536278" cy="2142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99189" y="3137829"/>
            <a:ext cx="837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4</a:t>
            </a:r>
            <a:r>
              <a:rPr lang="en-GB" sz="1200" dirty="0" smtClean="0"/>
              <a:t>cm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 rot="18587536">
            <a:off x="684430" y="2860553"/>
            <a:ext cx="837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2cm</a:t>
            </a:r>
            <a:endParaRPr lang="en-GB" sz="12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350728" y="2676813"/>
            <a:ext cx="837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3</a:t>
            </a:r>
            <a:r>
              <a:rPr lang="en-GB" sz="1200" dirty="0"/>
              <a:t>c</a:t>
            </a:r>
            <a:r>
              <a:rPr lang="en-GB" sz="1200" dirty="0" smtClean="0"/>
              <a:t>m</a:t>
            </a:r>
            <a:endParaRPr lang="en-GB" sz="1200" dirty="0"/>
          </a:p>
        </p:txBody>
      </p:sp>
      <p:sp>
        <p:nvSpPr>
          <p:cNvPr id="20" name="Cube 19"/>
          <p:cNvSpPr/>
          <p:nvPr/>
        </p:nvSpPr>
        <p:spPr>
          <a:xfrm>
            <a:off x="3512053" y="1832909"/>
            <a:ext cx="715959" cy="495435"/>
          </a:xfrm>
          <a:prstGeom prst="cub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3433110" y="2417792"/>
            <a:ext cx="1075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Diagram not drawn accurately.</a:t>
            </a:r>
            <a:endParaRPr lang="en-GB" sz="9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423496" y="1566100"/>
            <a:ext cx="269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Calculate the surface area of the cuboid. 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584831" y="2252434"/>
            <a:ext cx="837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4</a:t>
            </a:r>
            <a:r>
              <a:rPr lang="en-GB" sz="1200" dirty="0" smtClean="0"/>
              <a:t>cm</a:t>
            </a:r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 rot="18587536">
            <a:off x="3954497" y="2003857"/>
            <a:ext cx="837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2cm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3616137" y="1811523"/>
            <a:ext cx="837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3</a:t>
            </a:r>
            <a:r>
              <a:rPr lang="en-GB" sz="1200" dirty="0"/>
              <a:t>c</a:t>
            </a:r>
            <a:r>
              <a:rPr lang="en-GB" sz="1200" dirty="0" smtClean="0"/>
              <a:t>m</a:t>
            </a:r>
            <a:endParaRPr lang="en-GB" sz="1200" dirty="0"/>
          </a:p>
        </p:txBody>
      </p:sp>
      <p:sp>
        <p:nvSpPr>
          <p:cNvPr id="26" name="Rectangle 25"/>
          <p:cNvSpPr/>
          <p:nvPr/>
        </p:nvSpPr>
        <p:spPr>
          <a:xfrm>
            <a:off x="1623005" y="2793979"/>
            <a:ext cx="459513" cy="1840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621337" y="2552643"/>
            <a:ext cx="459513" cy="2449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623005" y="2978070"/>
            <a:ext cx="459513" cy="2449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621336" y="3227063"/>
            <a:ext cx="459513" cy="1840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082002" y="2796738"/>
            <a:ext cx="238018" cy="1840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384411" y="2799762"/>
            <a:ext cx="238018" cy="1810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460239" y="2625551"/>
            <a:ext cx="187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B</a:t>
            </a:r>
            <a:endParaRPr lang="en-GB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1702240" y="2760071"/>
            <a:ext cx="187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B</a:t>
            </a:r>
            <a:endParaRPr lang="en-GB" sz="1100" dirty="0"/>
          </a:p>
        </p:txBody>
      </p:sp>
      <p:sp>
        <p:nvSpPr>
          <p:cNvPr id="34" name="TextBox 33"/>
          <p:cNvSpPr txBox="1"/>
          <p:nvPr/>
        </p:nvSpPr>
        <p:spPr>
          <a:xfrm>
            <a:off x="1699385" y="3174081"/>
            <a:ext cx="187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B</a:t>
            </a:r>
            <a:endParaRPr lang="en-GB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409295" y="2881690"/>
            <a:ext cx="187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A</a:t>
            </a:r>
            <a:endParaRPr lang="en-GB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1697690" y="2956834"/>
            <a:ext cx="187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A</a:t>
            </a:r>
            <a:endParaRPr lang="en-GB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1697689" y="2562823"/>
            <a:ext cx="187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A</a:t>
            </a:r>
            <a:endParaRPr lang="en-GB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790416" y="2820285"/>
            <a:ext cx="187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62858" y="2763928"/>
            <a:ext cx="187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071066" y="2758809"/>
            <a:ext cx="187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10285" y="2370644"/>
            <a:ext cx="953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Write the dimensions on the net.</a:t>
            </a:r>
            <a:endParaRPr lang="en-GB" sz="800" dirty="0"/>
          </a:p>
        </p:txBody>
      </p:sp>
      <p:sp>
        <p:nvSpPr>
          <p:cNvPr id="42" name="TextBox 41"/>
          <p:cNvSpPr txBox="1"/>
          <p:nvPr/>
        </p:nvSpPr>
        <p:spPr>
          <a:xfrm>
            <a:off x="3460836" y="3394588"/>
            <a:ext cx="3520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Find the surface area of the cylinder.</a:t>
            </a:r>
            <a:endParaRPr lang="en-GB" sz="1600" dirty="0"/>
          </a:p>
        </p:txBody>
      </p:sp>
      <p:sp>
        <p:nvSpPr>
          <p:cNvPr id="43" name="Flowchart: Direct Access Storage 42"/>
          <p:cNvSpPr/>
          <p:nvPr/>
        </p:nvSpPr>
        <p:spPr>
          <a:xfrm>
            <a:off x="3541708" y="3751043"/>
            <a:ext cx="1476484" cy="659119"/>
          </a:xfrm>
          <a:prstGeom prst="flowChartMagneticDru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3"/>
          <p:cNvCxnSpPr>
            <a:endCxn id="43" idx="4"/>
          </p:cNvCxnSpPr>
          <p:nvPr/>
        </p:nvCxnSpPr>
        <p:spPr>
          <a:xfrm>
            <a:off x="4822193" y="4080602"/>
            <a:ext cx="195999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43985" y="3866115"/>
            <a:ext cx="82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4cm</a:t>
            </a:r>
            <a:endParaRPr lang="en-GB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3911565" y="4335793"/>
            <a:ext cx="82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10cm</a:t>
            </a:r>
            <a:endParaRPr lang="en-GB" sz="1100" dirty="0"/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1710599" y="3739510"/>
            <a:ext cx="1590345" cy="1436638"/>
            <a:chOff x="5285256" y="332656"/>
            <a:chExt cx="3391200" cy="4680400"/>
          </a:xfrm>
        </p:grpSpPr>
        <p:sp>
          <p:nvSpPr>
            <p:cNvPr id="48" name="Oval 47"/>
            <p:cNvSpPr/>
            <p:nvPr/>
          </p:nvSpPr>
          <p:spPr>
            <a:xfrm>
              <a:off x="6365246" y="332656"/>
              <a:ext cx="1079989" cy="1080092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6365246" y="3932964"/>
              <a:ext cx="1079989" cy="1080092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285256" y="1412748"/>
              <a:ext cx="3391200" cy="252021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030734" y="4290182"/>
                <a:ext cx="944785" cy="377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734" y="4290182"/>
                <a:ext cx="944785" cy="37705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094652" y="4848547"/>
                <a:ext cx="8169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652" y="4848547"/>
                <a:ext cx="816951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061835" y="3728511"/>
                <a:ext cx="8169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835" y="3728511"/>
                <a:ext cx="81695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>
          <a:xfrm>
            <a:off x="1604816" y="4071042"/>
            <a:ext cx="0" cy="7735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261605" y="4276803"/>
                <a:ext cx="4945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605" y="4276803"/>
                <a:ext cx="49452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/>
          <p:nvPr/>
        </p:nvCxnSpPr>
        <p:spPr>
          <a:xfrm flipV="1">
            <a:off x="1498799" y="4831957"/>
            <a:ext cx="462405" cy="268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7568" y="5081379"/>
                <a:ext cx="25877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Circumference =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𝑑𝑖𝑎𝑚𝑒𝑡𝑒𝑟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8" y="5081379"/>
                <a:ext cx="2587727" cy="276999"/>
              </a:xfrm>
              <a:prstGeom prst="rect">
                <a:avLst/>
              </a:prstGeom>
              <a:blipFill rotWithShape="0">
                <a:blip r:embed="rId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57568" y="3428227"/>
            <a:ext cx="3454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What is the  completed formula for the surface area of a cylinder?</a:t>
            </a:r>
            <a:endParaRPr lang="en-GB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1197249" y="1063925"/>
            <a:ext cx="480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Surface Area</a:t>
            </a:r>
            <a:endParaRPr lang="en-GB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-0.5217 0.00416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904925" y="136185"/>
            <a:ext cx="29819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Geometry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521" y="1585848"/>
          <a:ext cx="6730958" cy="7469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618" y="1637146"/>
            <a:ext cx="463319" cy="46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3610" y="1651745"/>
            <a:ext cx="685800" cy="695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643203">
            <a:off x="3695200" y="2305538"/>
            <a:ext cx="937765" cy="9507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5199690" y="2336692"/>
            <a:ext cx="1208030" cy="7603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228910">
            <a:off x="4539591" y="2468499"/>
            <a:ext cx="825542" cy="8370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14205" y="1565348"/>
            <a:ext cx="2815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Accurately label the hypotenuse with a C on each of these triangles. 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41798" y="1583412"/>
            <a:ext cx="30627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Pythagoras’ theorem is </a:t>
            </a:r>
            <a:br>
              <a:rPr lang="en-GB" sz="1600" dirty="0" smtClean="0"/>
            </a:br>
            <a:r>
              <a:rPr lang="en-GB" sz="600" dirty="0" smtClean="0"/>
              <a:t>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             +             =</a:t>
            </a:r>
            <a:br>
              <a:rPr lang="en-GB" sz="1600" dirty="0" smtClean="0"/>
            </a:br>
            <a:endParaRPr lang="en-GB" sz="1600" dirty="0" smtClean="0"/>
          </a:p>
          <a:p>
            <a:r>
              <a:rPr lang="en-GB" sz="1600" dirty="0" smtClean="0"/>
              <a:t>The hypotenuse is the ___________ side. It is also the side opposite the ________ angle.</a:t>
            </a:r>
            <a:endParaRPr lang="en-GB" sz="1600" dirty="0"/>
          </a:p>
        </p:txBody>
      </p:sp>
      <p:sp>
        <p:nvSpPr>
          <p:cNvPr id="19" name="Rectangle 18"/>
          <p:cNvSpPr/>
          <p:nvPr/>
        </p:nvSpPr>
        <p:spPr>
          <a:xfrm>
            <a:off x="322356" y="1902980"/>
            <a:ext cx="428625" cy="371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001147" y="1902979"/>
            <a:ext cx="428625" cy="371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711325" y="1902979"/>
            <a:ext cx="428625" cy="371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" descr="http://f.tqn.com/y/math/1/0/e/D/pythagoreantheore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8" y="3493796"/>
            <a:ext cx="1685637" cy="15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858563" y="3399898"/>
            <a:ext cx="15556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Pythagoras’ theorem is </a:t>
            </a:r>
            <a:br>
              <a:rPr lang="en-GB" sz="1100" dirty="0"/>
            </a:br>
            <a:r>
              <a:rPr lang="en-GB" sz="300" dirty="0"/>
              <a:t> </a:t>
            </a: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/>
              <a:t>             +             =</a:t>
            </a:r>
          </a:p>
        </p:txBody>
      </p:sp>
      <p:pic>
        <p:nvPicPr>
          <p:cNvPr id="24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8" y="4786706"/>
            <a:ext cx="4683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920599" y="3613480"/>
            <a:ext cx="355863" cy="29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461679" y="3613480"/>
            <a:ext cx="355863" cy="29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942445" y="3603835"/>
            <a:ext cx="355863" cy="29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41798" y="3493796"/>
            <a:ext cx="652779" cy="3985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467947" y="3503999"/>
            <a:ext cx="275639" cy="1196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1269507" y="4667022"/>
            <a:ext cx="275639" cy="1196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95691" y="4625819"/>
            <a:ext cx="275639" cy="1196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-185838" y="4557189"/>
                <a:ext cx="12624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5838" y="4557189"/>
                <a:ext cx="1262426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0074" y="5014247"/>
                <a:ext cx="12624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74" y="5014247"/>
                <a:ext cx="1262426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29772" y="4293796"/>
                <a:ext cx="1628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i="1" dirty="0" smtClean="0">
                          <a:latin typeface="Cambria Math" panose="02040503050406030204" pitchFamily="18" charset="0"/>
                        </a:rPr>
                        <m:t>16 + 9=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772" y="4293796"/>
                <a:ext cx="1628291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2952837" y="4268382"/>
            <a:ext cx="355863" cy="29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642500" y="3986949"/>
                <a:ext cx="1628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dirty="0" smtClean="0">
                          <a:latin typeface="Cambria Math" panose="02040503050406030204" pitchFamily="18" charset="0"/>
                        </a:rPr>
                        <m:t>=   </m:t>
                      </m:r>
                      <m:sSup>
                        <m:sSupPr>
                          <m:ctrlP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sup>
                      </m:sSup>
                      <m:r>
                        <a:rPr lang="en-GB" sz="1600" i="1" dirty="0" smtClean="0">
                          <a:latin typeface="Cambria Math" panose="02040503050406030204" pitchFamily="18" charset="0"/>
                        </a:rPr>
                        <m:t> +</m:t>
                      </m:r>
                      <m:sSup>
                        <m:sSupPr>
                          <m:ctrlP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500" y="3986949"/>
                <a:ext cx="1628291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2198845" y="3986911"/>
            <a:ext cx="319429" cy="2809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325804" y="4521400"/>
                <a:ext cx="1628291" cy="372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  <m:t>25…</m:t>
                          </m:r>
                        </m:e>
                      </m:rad>
                      <m:r>
                        <a:rPr lang="en-GB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804" y="4521400"/>
                <a:ext cx="1628291" cy="37260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2078834" y="4640109"/>
            <a:ext cx="394191" cy="249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2714126" y="4640109"/>
            <a:ext cx="394191" cy="249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3402978" y="3360271"/>
            <a:ext cx="3964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Calculate the missing hypotenuse lengths. (Clearly show all working out) </a:t>
            </a:r>
            <a:endParaRPr lang="en-GB" sz="15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2025" y="4158369"/>
            <a:ext cx="910224" cy="92286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5672606" y="3966404"/>
            <a:ext cx="910224" cy="92286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773155" y="4941487"/>
            <a:ext cx="690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6cm</a:t>
            </a:r>
            <a:endParaRPr lang="en-GB" sz="1400" dirty="0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3279144" y="4405977"/>
            <a:ext cx="690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8</a:t>
            </a:r>
            <a:r>
              <a:rPr lang="en-GB" sz="1400" dirty="0" smtClean="0"/>
              <a:t>cm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997865" y="4381868"/>
                <a:ext cx="4362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865" y="4381868"/>
                <a:ext cx="436237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747630" y="4258794"/>
                <a:ext cx="4362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630" y="4258794"/>
                <a:ext cx="436237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5800582" y="3799994"/>
            <a:ext cx="690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7</a:t>
            </a:r>
            <a:r>
              <a:rPr lang="en-GB" sz="1400" dirty="0" smtClean="0"/>
              <a:t> cm</a:t>
            </a:r>
            <a:endParaRPr lang="en-GB" sz="1400" dirty="0"/>
          </a:p>
        </p:txBody>
      </p:sp>
      <p:sp>
        <p:nvSpPr>
          <p:cNvPr id="49" name="TextBox 48"/>
          <p:cNvSpPr txBox="1"/>
          <p:nvPr/>
        </p:nvSpPr>
        <p:spPr>
          <a:xfrm rot="5400000">
            <a:off x="6201722" y="4263569"/>
            <a:ext cx="690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10 cm</a:t>
            </a:r>
            <a:endParaRPr lang="en-GB" sz="1400" dirty="0"/>
          </a:p>
        </p:txBody>
      </p:sp>
      <p:pic>
        <p:nvPicPr>
          <p:cNvPr id="75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11" y="8482797"/>
            <a:ext cx="502603" cy="5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4013" y="7182900"/>
            <a:ext cx="358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To find the length of a shorter side in a right-angled triangle we rearrange Pythagoras’ theorem.</a:t>
            </a:r>
            <a:endParaRPr lang="en-GB" sz="1200" dirty="0"/>
          </a:p>
        </p:txBody>
      </p:sp>
      <p:sp>
        <p:nvSpPr>
          <p:cNvPr id="77" name="Rectangle 76"/>
          <p:cNvSpPr/>
          <p:nvPr/>
        </p:nvSpPr>
        <p:spPr>
          <a:xfrm>
            <a:off x="153699" y="7569356"/>
            <a:ext cx="15556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Pythagoras’ theorem is </a:t>
            </a:r>
            <a:r>
              <a:rPr lang="en-GB" sz="1100" dirty="0"/>
              <a:t/>
            </a:r>
            <a:br>
              <a:rPr lang="en-GB" sz="1100" dirty="0"/>
            </a:br>
            <a:r>
              <a:rPr lang="en-GB" sz="300" dirty="0"/>
              <a:t> </a:t>
            </a: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/>
              <a:t>             +             =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15735" y="7782938"/>
            <a:ext cx="355863" cy="29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756815" y="7782938"/>
            <a:ext cx="355863" cy="29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1237581" y="7773293"/>
            <a:ext cx="355863" cy="29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21479" y="8115390"/>
                <a:ext cx="2171082" cy="376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dirty="0" smtClean="0">
                          <a:latin typeface="Cambria Math" panose="02040503050406030204" pitchFamily="18" charset="0"/>
                        </a:rPr>
                        <m:t>=   </m:t>
                      </m:r>
                      <m:sSup>
                        <m:sSupPr>
                          <m:ctrlP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sup>
                      </m:sSup>
                      <m:r>
                        <a:rPr lang="en-GB" sz="16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dirty="0" smtClean="0">
                          <a:latin typeface="Cambria Math" panose="02040503050406030204" pitchFamily="18" charset="0"/>
                        </a:rPr>
                        <m:t>−   </m:t>
                      </m:r>
                      <m:sSup>
                        <m:sSupPr>
                          <m:ctrlP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  <m:t>   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9" y="8115390"/>
                <a:ext cx="2171082" cy="37619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81"/>
          <p:cNvSpPr/>
          <p:nvPr/>
        </p:nvSpPr>
        <p:spPr>
          <a:xfrm>
            <a:off x="1259255" y="8154410"/>
            <a:ext cx="355863" cy="29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2050963" y="8160647"/>
            <a:ext cx="355863" cy="29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11529" y="8465779"/>
                <a:ext cx="2171082" cy="376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dirty="0" smtClean="0">
                          <a:latin typeface="Cambria Math" panose="02040503050406030204" pitchFamily="18" charset="0"/>
                        </a:rPr>
                        <m:t>=   </m:t>
                      </m:r>
                      <m:sSup>
                        <m:sSupPr>
                          <m:ctrlP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sup>
                      </m:sSup>
                      <m:r>
                        <a:rPr lang="en-GB" sz="16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dirty="0" smtClean="0">
                          <a:latin typeface="Cambria Math" panose="02040503050406030204" pitchFamily="18" charset="0"/>
                        </a:rPr>
                        <m:t>−   </m:t>
                      </m:r>
                      <m:sSup>
                        <m:sSupPr>
                          <m:ctrlP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  <m:t>   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29" y="8465779"/>
                <a:ext cx="2171082" cy="37619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/>
          <p:cNvSpPr/>
          <p:nvPr/>
        </p:nvSpPr>
        <p:spPr>
          <a:xfrm>
            <a:off x="1249305" y="8504799"/>
            <a:ext cx="355863" cy="29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2041013" y="8511036"/>
            <a:ext cx="355863" cy="29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2503234" y="7712247"/>
            <a:ext cx="685800" cy="695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2528404" y="7853756"/>
                <a:ext cx="3192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404" y="7853756"/>
                <a:ext cx="319201" cy="33855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707355" y="7514267"/>
                <a:ext cx="2870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355" y="7514267"/>
                <a:ext cx="287077" cy="33855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018656" y="7844736"/>
                <a:ext cx="2870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656" y="7844736"/>
                <a:ext cx="287077" cy="33855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/>
          <p:cNvSpPr txBox="1"/>
          <p:nvPr/>
        </p:nvSpPr>
        <p:spPr>
          <a:xfrm>
            <a:off x="3376630" y="7148681"/>
            <a:ext cx="35844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Calculate the missing lengths of the shorter sides. (Clearly show all working out) </a:t>
            </a:r>
            <a:endParaRPr lang="en-GB" sz="1500" dirty="0"/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5676661" y="7813394"/>
            <a:ext cx="910224" cy="922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907392" y="7582236"/>
                <a:ext cx="4362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392" y="7582236"/>
                <a:ext cx="436237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/>
          <p:cNvSpPr txBox="1"/>
          <p:nvPr/>
        </p:nvSpPr>
        <p:spPr>
          <a:xfrm rot="2747555">
            <a:off x="5634752" y="8157709"/>
            <a:ext cx="690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8.5 cm</a:t>
            </a:r>
            <a:endParaRPr lang="en-GB" sz="1400" dirty="0"/>
          </a:p>
        </p:txBody>
      </p:sp>
      <p:sp>
        <p:nvSpPr>
          <p:cNvPr id="95" name="TextBox 94"/>
          <p:cNvSpPr txBox="1"/>
          <p:nvPr/>
        </p:nvSpPr>
        <p:spPr>
          <a:xfrm rot="5400000">
            <a:off x="6216424" y="8101026"/>
            <a:ext cx="690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4.2 cm</a:t>
            </a:r>
            <a:endParaRPr lang="en-GB" sz="1400" dirty="0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2025" y="7963534"/>
            <a:ext cx="910224" cy="922866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3765952" y="8747395"/>
            <a:ext cx="690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12 cm</a:t>
            </a:r>
            <a:endParaRPr lang="en-GB" sz="1400" dirty="0"/>
          </a:p>
        </p:txBody>
      </p:sp>
      <p:sp>
        <p:nvSpPr>
          <p:cNvPr id="98" name="TextBox 97"/>
          <p:cNvSpPr txBox="1"/>
          <p:nvPr/>
        </p:nvSpPr>
        <p:spPr>
          <a:xfrm rot="2739649">
            <a:off x="3851365" y="8289746"/>
            <a:ext cx="690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20 cm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3392276" y="8283455"/>
                <a:ext cx="4362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276" y="8283455"/>
                <a:ext cx="436237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0" name="Picture 2" descr="http://f.tqn.com/y/math/1/0/e/D/pythagoreantheore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3" y="5344908"/>
            <a:ext cx="1685637" cy="15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ectangle 100"/>
          <p:cNvSpPr/>
          <p:nvPr/>
        </p:nvSpPr>
        <p:spPr>
          <a:xfrm>
            <a:off x="1894108" y="5251010"/>
            <a:ext cx="15556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Pythagoras’ theorem is </a:t>
            </a:r>
            <a:br>
              <a:rPr lang="en-GB" sz="1100" dirty="0"/>
            </a:br>
            <a:r>
              <a:rPr lang="en-GB" sz="300" dirty="0"/>
              <a:t> </a:t>
            </a: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/>
              <a:t>             +             =</a:t>
            </a:r>
          </a:p>
        </p:txBody>
      </p:sp>
      <p:pic>
        <p:nvPicPr>
          <p:cNvPr id="102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3" y="6637818"/>
            <a:ext cx="4683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Rectangle 102"/>
          <p:cNvSpPr/>
          <p:nvPr/>
        </p:nvSpPr>
        <p:spPr>
          <a:xfrm>
            <a:off x="1956144" y="5464592"/>
            <a:ext cx="355863" cy="29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/>
          <p:cNvSpPr/>
          <p:nvPr/>
        </p:nvSpPr>
        <p:spPr>
          <a:xfrm>
            <a:off x="2497224" y="5464592"/>
            <a:ext cx="355863" cy="29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/>
          <p:cNvSpPr/>
          <p:nvPr/>
        </p:nvSpPr>
        <p:spPr>
          <a:xfrm>
            <a:off x="2977990" y="5454947"/>
            <a:ext cx="355863" cy="29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/>
          <p:cNvSpPr/>
          <p:nvPr/>
        </p:nvSpPr>
        <p:spPr>
          <a:xfrm>
            <a:off x="177343" y="5344908"/>
            <a:ext cx="652779" cy="3985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/>
          <p:cNvSpPr/>
          <p:nvPr/>
        </p:nvSpPr>
        <p:spPr>
          <a:xfrm>
            <a:off x="1503492" y="5355111"/>
            <a:ext cx="275639" cy="1196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/>
          <p:cNvSpPr/>
          <p:nvPr/>
        </p:nvSpPr>
        <p:spPr>
          <a:xfrm>
            <a:off x="1305052" y="6518134"/>
            <a:ext cx="275639" cy="1196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/>
          <p:cNvSpPr/>
          <p:nvPr/>
        </p:nvSpPr>
        <p:spPr>
          <a:xfrm>
            <a:off x="231236" y="6476931"/>
            <a:ext cx="275639" cy="1196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-150293" y="6408301"/>
                <a:ext cx="12624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0293" y="6408301"/>
                <a:ext cx="1262426" cy="276999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415619" y="6865359"/>
                <a:ext cx="12624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19" y="6865359"/>
                <a:ext cx="1262426" cy="276999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1465317" y="6144908"/>
                <a:ext cx="1628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i="1" dirty="0" smtClean="0">
                          <a:latin typeface="Cambria Math" panose="02040503050406030204" pitchFamily="18" charset="0"/>
                        </a:rPr>
                        <m:t>16 + 9=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317" y="6144908"/>
                <a:ext cx="1628291" cy="338554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Rectangle 112"/>
          <p:cNvSpPr/>
          <p:nvPr/>
        </p:nvSpPr>
        <p:spPr>
          <a:xfrm>
            <a:off x="2988382" y="6119494"/>
            <a:ext cx="355863" cy="29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1678045" y="5838061"/>
                <a:ext cx="1628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dirty="0" smtClean="0">
                          <a:latin typeface="Cambria Math" panose="02040503050406030204" pitchFamily="18" charset="0"/>
                        </a:rPr>
                        <m:t>=   </m:t>
                      </m:r>
                      <m:sSup>
                        <m:sSupPr>
                          <m:ctrlP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sup>
                      </m:sSup>
                      <m:r>
                        <a:rPr lang="en-GB" sz="1600" i="1" dirty="0" smtClean="0">
                          <a:latin typeface="Cambria Math" panose="02040503050406030204" pitchFamily="18" charset="0"/>
                        </a:rPr>
                        <m:t> +</m:t>
                      </m:r>
                      <m:sSup>
                        <m:sSupPr>
                          <m:ctrlP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045" y="5838061"/>
                <a:ext cx="1628291" cy="338554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Rectangle 114"/>
          <p:cNvSpPr/>
          <p:nvPr/>
        </p:nvSpPr>
        <p:spPr>
          <a:xfrm>
            <a:off x="2234390" y="5838023"/>
            <a:ext cx="319429" cy="2809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1361349" y="6372512"/>
                <a:ext cx="1628291" cy="372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  <m:t>25…</m:t>
                          </m:r>
                        </m:e>
                      </m:rad>
                      <m:r>
                        <a:rPr lang="en-GB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349" y="6372512"/>
                <a:ext cx="1628291" cy="372603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/>
          <p:cNvSpPr/>
          <p:nvPr/>
        </p:nvSpPr>
        <p:spPr>
          <a:xfrm>
            <a:off x="2114379" y="6491221"/>
            <a:ext cx="394191" cy="249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/>
          <p:cNvSpPr/>
          <p:nvPr/>
        </p:nvSpPr>
        <p:spPr>
          <a:xfrm>
            <a:off x="2749671" y="6491221"/>
            <a:ext cx="394191" cy="249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Box 118"/>
          <p:cNvSpPr txBox="1"/>
          <p:nvPr/>
        </p:nvSpPr>
        <p:spPr>
          <a:xfrm>
            <a:off x="3431967" y="5253949"/>
            <a:ext cx="3964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Calculate the missing lengths. </a:t>
            </a:r>
          </a:p>
          <a:p>
            <a:r>
              <a:rPr lang="en-GB" sz="1500" dirty="0" smtClean="0"/>
              <a:t>(Clearly show all working out) </a:t>
            </a:r>
            <a:endParaRPr lang="en-GB" sz="1500" dirty="0"/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570" y="6009481"/>
            <a:ext cx="910224" cy="922866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5708151" y="5817516"/>
            <a:ext cx="910224" cy="922866"/>
          </a:xfrm>
          <a:prstGeom prst="rect">
            <a:avLst/>
          </a:prstGeom>
        </p:spPr>
      </p:pic>
      <p:sp>
        <p:nvSpPr>
          <p:cNvPr id="122" name="TextBox 121"/>
          <p:cNvSpPr txBox="1"/>
          <p:nvPr/>
        </p:nvSpPr>
        <p:spPr>
          <a:xfrm>
            <a:off x="3808700" y="6792599"/>
            <a:ext cx="690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9</a:t>
            </a:r>
            <a:r>
              <a:rPr lang="en-GB" sz="1400" dirty="0" smtClean="0"/>
              <a:t>cm</a:t>
            </a:r>
            <a:endParaRPr lang="en-GB" sz="1400" dirty="0"/>
          </a:p>
        </p:txBody>
      </p:sp>
      <p:sp>
        <p:nvSpPr>
          <p:cNvPr id="123" name="TextBox 122"/>
          <p:cNvSpPr txBox="1"/>
          <p:nvPr/>
        </p:nvSpPr>
        <p:spPr>
          <a:xfrm rot="16200000">
            <a:off x="3314689" y="6257089"/>
            <a:ext cx="690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12cm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4033410" y="6232980"/>
                <a:ext cx="4362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410" y="6232980"/>
                <a:ext cx="436237" cy="3693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5919610" y="5600231"/>
                <a:ext cx="4362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610" y="5600231"/>
                <a:ext cx="436237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TextBox 125"/>
          <p:cNvSpPr txBox="1"/>
          <p:nvPr/>
        </p:nvSpPr>
        <p:spPr>
          <a:xfrm rot="2833684">
            <a:off x="5688001" y="6160297"/>
            <a:ext cx="690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15 cm</a:t>
            </a:r>
            <a:endParaRPr lang="en-GB" sz="1400" dirty="0"/>
          </a:p>
        </p:txBody>
      </p:sp>
      <p:sp>
        <p:nvSpPr>
          <p:cNvPr id="127" name="TextBox 126"/>
          <p:cNvSpPr txBox="1"/>
          <p:nvPr/>
        </p:nvSpPr>
        <p:spPr>
          <a:xfrm rot="5400000">
            <a:off x="6239441" y="6114681"/>
            <a:ext cx="690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12 cm</a:t>
            </a:r>
            <a:endParaRPr lang="en-GB" sz="1400" dirty="0"/>
          </a:p>
        </p:txBody>
      </p:sp>
      <p:sp>
        <p:nvSpPr>
          <p:cNvPr id="128" name="TextBox 127"/>
          <p:cNvSpPr txBox="1"/>
          <p:nvPr/>
        </p:nvSpPr>
        <p:spPr>
          <a:xfrm>
            <a:off x="1197249" y="1063925"/>
            <a:ext cx="480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Pythagoras</a:t>
            </a:r>
            <a:endParaRPr lang="en-GB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8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904925" y="136185"/>
            <a:ext cx="29819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Geometry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521" y="1585848"/>
          <a:ext cx="6730958" cy="7469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" y="4809910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809" y="5356698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" y="8563748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795" y="1622361"/>
            <a:ext cx="39211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a.files.bbci.co.uk/bam/live/content/ztd6yrd/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885" y="1930136"/>
            <a:ext cx="1841960" cy="10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482620" y="1585848"/>
            <a:ext cx="3586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Calculate the length of the line segment AF.</a:t>
            </a:r>
            <a:endParaRPr lang="en-GB" sz="1400" dirty="0"/>
          </a:p>
        </p:txBody>
      </p:sp>
      <p:sp>
        <p:nvSpPr>
          <p:cNvPr id="15" name="Rectangle 14"/>
          <p:cNvSpPr/>
          <p:nvPr/>
        </p:nvSpPr>
        <p:spPr>
          <a:xfrm>
            <a:off x="5015608" y="2014474"/>
            <a:ext cx="310636" cy="125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145116" y="2506422"/>
            <a:ext cx="310636" cy="125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310399" y="2937558"/>
            <a:ext cx="310636" cy="125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926811" y="1960581"/>
            <a:ext cx="682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2cm</a:t>
            </a:r>
            <a:endParaRPr lang="en-GB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059517" y="2430813"/>
            <a:ext cx="682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3</a:t>
            </a:r>
            <a:r>
              <a:rPr lang="en-GB" sz="1200" dirty="0" smtClean="0"/>
              <a:t>cm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233826" y="2846446"/>
            <a:ext cx="682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6cm</a:t>
            </a:r>
            <a:endParaRPr lang="en-GB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02614" y="1609644"/>
            <a:ext cx="2674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Pythagoras’ theorem is        +       =    </a:t>
            </a:r>
            <a:endParaRPr lang="en-GB" sz="1400" dirty="0"/>
          </a:p>
        </p:txBody>
      </p:sp>
      <p:sp>
        <p:nvSpPr>
          <p:cNvPr id="22" name="Rectangle 21"/>
          <p:cNvSpPr/>
          <p:nvPr/>
        </p:nvSpPr>
        <p:spPr>
          <a:xfrm>
            <a:off x="1910027" y="1665504"/>
            <a:ext cx="223284" cy="196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274981" y="1663978"/>
            <a:ext cx="223284" cy="196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2654098" y="1661896"/>
            <a:ext cx="215120" cy="1981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4" descr="http://mathcentral.uregina.ca/QQ/database/QQ.09.02/miki1.1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7" b="8886"/>
          <a:stretch/>
        </p:blipFill>
        <p:spPr bwMode="auto">
          <a:xfrm>
            <a:off x="132003" y="1968224"/>
            <a:ext cx="1606659" cy="133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55256" y="3213806"/>
            <a:ext cx="9517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First diagonal</a:t>
            </a:r>
            <a:endParaRPr lang="en-GB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682297" y="1781760"/>
            <a:ext cx="12413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Second diagonal</a:t>
            </a:r>
            <a:endParaRPr lang="en-GB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1801170" y="2215486"/>
            <a:ext cx="1747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Remember to find a logical order to answering the question. </a:t>
            </a:r>
            <a:endParaRPr lang="en-GB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52343" y="3461725"/>
            <a:ext cx="343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is the formula for area of a triangle?</a:t>
            </a:r>
            <a:endParaRPr lang="en-GB" dirty="0"/>
          </a:p>
        </p:txBody>
      </p:sp>
      <p:sp>
        <p:nvSpPr>
          <p:cNvPr id="30" name="Isosceles Triangle 29"/>
          <p:cNvSpPr/>
          <p:nvPr/>
        </p:nvSpPr>
        <p:spPr>
          <a:xfrm>
            <a:off x="3692668" y="3813053"/>
            <a:ext cx="1184361" cy="997135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>
            <a:stCxn id="30" idx="0"/>
          </p:cNvCxnSpPr>
          <p:nvPr/>
        </p:nvCxnSpPr>
        <p:spPr>
          <a:xfrm flipH="1">
            <a:off x="4284398" y="3813053"/>
            <a:ext cx="451" cy="99713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38780" y="3511173"/>
            <a:ext cx="3076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Calculate the are of the triangle.</a:t>
            </a:r>
            <a:endParaRPr lang="en-GB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3967512" y="4782018"/>
            <a:ext cx="690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16 cm</a:t>
            </a:r>
            <a:endParaRPr lang="en-GB" sz="1400" dirty="0"/>
          </a:p>
        </p:txBody>
      </p:sp>
      <p:sp>
        <p:nvSpPr>
          <p:cNvPr id="34" name="TextBox 33"/>
          <p:cNvSpPr txBox="1"/>
          <p:nvPr/>
        </p:nvSpPr>
        <p:spPr>
          <a:xfrm rot="18010101">
            <a:off x="3538780" y="4082310"/>
            <a:ext cx="690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10 cm</a:t>
            </a:r>
            <a:endParaRPr lang="en-GB" sz="1400" dirty="0"/>
          </a:p>
        </p:txBody>
      </p:sp>
      <p:sp>
        <p:nvSpPr>
          <p:cNvPr id="35" name="Rectangle 34"/>
          <p:cNvSpPr/>
          <p:nvPr/>
        </p:nvSpPr>
        <p:spPr>
          <a:xfrm>
            <a:off x="3393004" y="5286085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Calculate the angle between the length AE and the base ABCD in the pyramid pictured below, giving your answer to 1 decimal place.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0434" y="5919841"/>
            <a:ext cx="1352937" cy="1231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7509" y="5347329"/>
                <a:ext cx="3104617" cy="176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Remember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𝑜𝑝𝑝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h𝑦𝑝</m:t>
                          </m:r>
                        </m:den>
                      </m:f>
                    </m:oMath>
                  </m:oMathPara>
                </a14:m>
                <a:endParaRPr lang="en-GB" sz="16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GB" sz="16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GB" sz="16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9" y="5347329"/>
                <a:ext cx="3104617" cy="1766830"/>
              </a:xfrm>
              <a:prstGeom prst="rect">
                <a:avLst/>
              </a:prstGeom>
              <a:blipFill rotWithShape="0">
                <a:blip r:embed="rId7"/>
                <a:stretch>
                  <a:fillRect l="-1179" t="-1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ight Triangle 37"/>
          <p:cNvSpPr/>
          <p:nvPr/>
        </p:nvSpPr>
        <p:spPr>
          <a:xfrm>
            <a:off x="2442092" y="5875107"/>
            <a:ext cx="659914" cy="1018572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2442092" y="6739932"/>
            <a:ext cx="188912" cy="1562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 39"/>
          <p:cNvSpPr/>
          <p:nvPr/>
        </p:nvSpPr>
        <p:spPr>
          <a:xfrm>
            <a:off x="2897704" y="6703179"/>
            <a:ext cx="114300" cy="190500"/>
          </a:xfrm>
          <a:custGeom>
            <a:avLst/>
            <a:gdLst>
              <a:gd name="connsiteX0" fmla="*/ 0 w 114300"/>
              <a:gd name="connsiteY0" fmla="*/ 190500 h 190500"/>
              <a:gd name="connsiteX1" fmla="*/ 19050 w 114300"/>
              <a:gd name="connsiteY1" fmla="*/ 57150 h 190500"/>
              <a:gd name="connsiteX2" fmla="*/ 114300 w 1143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190500">
                <a:moveTo>
                  <a:pt x="0" y="190500"/>
                </a:moveTo>
                <a:cubicBezTo>
                  <a:pt x="0" y="139700"/>
                  <a:pt x="0" y="88900"/>
                  <a:pt x="19050" y="57150"/>
                </a:cubicBezTo>
                <a:cubicBezTo>
                  <a:pt x="38100" y="25400"/>
                  <a:pt x="76200" y="12700"/>
                  <a:pt x="11430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481779" y="6535367"/>
                <a:ext cx="781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779" y="6535367"/>
                <a:ext cx="78105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 rot="16200000">
            <a:off x="1682573" y="6059644"/>
            <a:ext cx="1270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Opposite </a:t>
            </a:r>
            <a:endParaRPr lang="en-GB" dirty="0"/>
          </a:p>
        </p:txBody>
      </p:sp>
      <p:sp>
        <p:nvSpPr>
          <p:cNvPr id="43" name="Rectangle 42"/>
          <p:cNvSpPr/>
          <p:nvPr/>
        </p:nvSpPr>
        <p:spPr>
          <a:xfrm>
            <a:off x="2293314" y="6851476"/>
            <a:ext cx="106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Adjacent </a:t>
            </a:r>
            <a:endParaRPr lang="en-GB" dirty="0"/>
          </a:p>
        </p:txBody>
      </p:sp>
      <p:sp>
        <p:nvSpPr>
          <p:cNvPr id="44" name="Rectangle 43"/>
          <p:cNvSpPr/>
          <p:nvPr/>
        </p:nvSpPr>
        <p:spPr>
          <a:xfrm rot="3407826">
            <a:off x="2267188" y="6184499"/>
            <a:ext cx="1315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Hypotenuse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894460" y="1213738"/>
            <a:ext cx="6020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Pythagoras and Trigonometry Problems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0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90559"/>
              </p:ext>
            </p:extLst>
          </p:nvPr>
        </p:nvGraphicFramePr>
        <p:xfrm>
          <a:off x="63521" y="1585848"/>
          <a:ext cx="6730958" cy="7469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1867331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r>
                        <a:rPr lang="en-GB" sz="2000" dirty="0" smtClean="0"/>
                        <a:t>The angles in a triangle add up to _________.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Find the missing angle</a:t>
                      </a:r>
                    </a:p>
                    <a:p>
                      <a:endParaRPr lang="en-GB" dirty="0"/>
                    </a:p>
                    <a:p>
                      <a:endParaRPr lang="en-GB" dirty="0" smtClean="0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r>
                        <a:rPr lang="en-GB" sz="2000" dirty="0" smtClean="0"/>
                        <a:t>The angles</a:t>
                      </a:r>
                      <a:r>
                        <a:rPr lang="en-GB" sz="2000" baseline="0" dirty="0" smtClean="0"/>
                        <a:t> in a quadrilateral add up to ________.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Find the missing angle</a:t>
                      </a:r>
                      <a:endParaRPr lang="en-GB" dirty="0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r>
                        <a:rPr lang="en-GB" sz="2000" dirty="0" smtClean="0"/>
                        <a:t>The angles on a straight</a:t>
                      </a:r>
                      <a:r>
                        <a:rPr lang="en-GB" sz="2000" baseline="0" dirty="0" smtClean="0"/>
                        <a:t> line </a:t>
                      </a:r>
                    </a:p>
                    <a:p>
                      <a:r>
                        <a:rPr lang="en-GB" sz="2000" baseline="0" dirty="0" smtClean="0"/>
                        <a:t>add up to_________.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Find the missing </a:t>
                      </a:r>
                    </a:p>
                    <a:p>
                      <a:r>
                        <a:rPr lang="en-GB" dirty="0" smtClean="0"/>
                        <a:t>angle</a:t>
                      </a:r>
                      <a:endParaRPr lang="en-GB" dirty="0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r>
                        <a:rPr lang="en-GB" sz="2000" dirty="0" smtClean="0"/>
                        <a:t>The angles around</a:t>
                      </a:r>
                      <a:r>
                        <a:rPr lang="en-GB" sz="2000" baseline="0" dirty="0" smtClean="0"/>
                        <a:t> a point add up to _________.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Find the missing </a:t>
                      </a:r>
                    </a:p>
                    <a:p>
                      <a:r>
                        <a:rPr lang="en-GB" dirty="0" smtClean="0"/>
                        <a:t>angle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" y="2932991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" y="4809910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" y="6686829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" y="8563748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6" b="31039"/>
          <a:stretch/>
        </p:blipFill>
        <p:spPr>
          <a:xfrm>
            <a:off x="4305656" y="1870105"/>
            <a:ext cx="2232615" cy="12962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 t="30461" r="15139" b="23333"/>
          <a:stretch/>
        </p:blipFill>
        <p:spPr>
          <a:xfrm>
            <a:off x="4966608" y="5444525"/>
            <a:ext cx="1779816" cy="14756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9" b="36045"/>
          <a:stretch/>
        </p:blipFill>
        <p:spPr>
          <a:xfrm>
            <a:off x="3585579" y="3819235"/>
            <a:ext cx="2952692" cy="14190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0" b="17084"/>
          <a:stretch/>
        </p:blipFill>
        <p:spPr>
          <a:xfrm>
            <a:off x="4495800" y="7495089"/>
            <a:ext cx="2195258" cy="153538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904925" y="136185"/>
            <a:ext cx="29819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Geometry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97249" y="1063925"/>
            <a:ext cx="480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Missing Angles</a:t>
            </a:r>
            <a:endParaRPr lang="en-GB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8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www.missbsresources.com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4924" y="506712"/>
            <a:ext cx="29819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Geometry</a:t>
            </a:r>
          </a:p>
          <a:p>
            <a:pPr algn="ctr"/>
            <a:endParaRPr lang="en-US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506711"/>
            <a:ext cx="2106140" cy="718352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>
                <a:ln>
                  <a:solidFill>
                    <a:prstClr val="black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23644" y="1822173"/>
          <a:ext cx="6730958" cy="7068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2460068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Which</a:t>
                      </a:r>
                      <a:r>
                        <a:rPr lang="en-GB" sz="1200" baseline="0" dirty="0" smtClean="0"/>
                        <a:t> circle theorem is represented by this diagram?</a:t>
                      </a:r>
                    </a:p>
                    <a:p>
                      <a:endParaRPr lang="en-GB" sz="1200" baseline="0" dirty="0" smtClean="0"/>
                    </a:p>
                    <a:p>
                      <a:endParaRPr lang="en-GB" sz="1200" baseline="0" dirty="0" smtClean="0"/>
                    </a:p>
                    <a:p>
                      <a:endParaRPr lang="en-GB" sz="1200" baseline="0" dirty="0" smtClean="0"/>
                    </a:p>
                    <a:p>
                      <a:endParaRPr lang="en-GB" sz="1200" baseline="0" dirty="0" smtClean="0"/>
                    </a:p>
                    <a:p>
                      <a:endParaRPr lang="en-GB" sz="1200" baseline="0" dirty="0" smtClean="0"/>
                    </a:p>
                    <a:p>
                      <a:endParaRPr lang="en-GB" sz="1200" baseline="0" dirty="0" smtClean="0"/>
                    </a:p>
                    <a:p>
                      <a:endParaRPr lang="en-GB" sz="1200" baseline="0" dirty="0" smtClean="0"/>
                    </a:p>
                    <a:p>
                      <a:r>
                        <a:rPr lang="en-GB" sz="1200" baseline="0" dirty="0" smtClean="0"/>
                        <a:t>_________ angles in a __________quadrilateral </a:t>
                      </a:r>
                    </a:p>
                    <a:p>
                      <a:endParaRPr lang="en-GB" sz="1200" baseline="0" dirty="0" smtClean="0"/>
                    </a:p>
                    <a:p>
                      <a:r>
                        <a:rPr lang="en-GB" sz="1200" baseline="0" dirty="0" smtClean="0"/>
                        <a:t>______ up to ____________</a:t>
                      </a:r>
                      <a:endParaRPr lang="en-GB" sz="1200" dirty="0"/>
                    </a:p>
                  </a:txBody>
                  <a:tcPr marT="42203" marB="42203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Label the angles that are equal and name the circle theorem</a:t>
                      </a:r>
                      <a:endParaRPr lang="en-GB" sz="1200" dirty="0"/>
                    </a:p>
                  </a:txBody>
                  <a:tcPr marT="42203" marB="42203"/>
                </a:tc>
              </a:tr>
              <a:tr h="2384201">
                <a:tc grid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The angle between a tangent and a __________ is _______. Mark these angles on the diagram</a:t>
                      </a:r>
                    </a:p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Tangents from</a:t>
                      </a:r>
                      <a:r>
                        <a:rPr lang="en-GB" sz="1200" baseline="0" dirty="0" smtClean="0"/>
                        <a:t> a point are ______________________.  </a:t>
                      </a:r>
                      <a:r>
                        <a:rPr lang="en-GB" sz="1200" dirty="0" smtClean="0"/>
                        <a:t>Use</a:t>
                      </a:r>
                      <a:r>
                        <a:rPr lang="en-GB" sz="1200" baseline="0" dirty="0" smtClean="0"/>
                        <a:t> these facts to calculate angle </a:t>
                      </a:r>
                      <a:r>
                        <a:rPr lang="en-GB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2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GB" sz="1200" dirty="0"/>
                    </a:p>
                  </a:txBody>
                  <a:tcPr marT="42203" marB="42203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224311">
                <a:tc gridSpan="2">
                  <a:txBody>
                    <a:bodyPr/>
                    <a:lstStyle/>
                    <a:p>
                      <a:r>
                        <a:rPr lang="en-GB" sz="1200" dirty="0" smtClean="0"/>
                        <a:t>Find the</a:t>
                      </a:r>
                      <a:r>
                        <a:rPr lang="en-GB" sz="1200" baseline="0" dirty="0" smtClean="0"/>
                        <a:t> value of x and y giving reasons for your answers</a:t>
                      </a:r>
                    </a:p>
                    <a:p>
                      <a:endParaRPr lang="en-GB" sz="1200" dirty="0" smtClean="0"/>
                    </a:p>
                    <a:p>
                      <a:endParaRPr lang="en-GB" sz="1200" dirty="0"/>
                    </a:p>
                  </a:txBody>
                  <a:tcPr marT="42203" marB="42203"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T="42203" marB="42203"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" y="2538005"/>
            <a:ext cx="468312" cy="43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304" y="6067230"/>
            <a:ext cx="468312" cy="43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1" y="7185249"/>
            <a:ext cx="468312" cy="43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8027" y="1360509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Circle Theorems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74" y="2204552"/>
            <a:ext cx="1857375" cy="131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15" y="2296643"/>
            <a:ext cx="1724062" cy="134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92" y="6991569"/>
            <a:ext cx="2715021" cy="185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4" y="4954744"/>
            <a:ext cx="31623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6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94159" y="9315315"/>
            <a:ext cx="2314575" cy="527403"/>
          </a:xfrm>
        </p:spPr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70408" y="136185"/>
            <a:ext cx="2250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3521" y="1585848"/>
          <a:ext cx="6730958" cy="7824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204247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4247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6972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04247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" y="2932991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1" y="3465048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" y="6686829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" y="8563748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11251" y="1045997"/>
            <a:ext cx="298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Sequences</a:t>
            </a:r>
            <a:endParaRPr lang="en-GB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174" t="40333"/>
          <a:stretch/>
        </p:blipFill>
        <p:spPr>
          <a:xfrm>
            <a:off x="453765" y="2520026"/>
            <a:ext cx="1295401" cy="4832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36814"/>
          <a:stretch/>
        </p:blipFill>
        <p:spPr>
          <a:xfrm>
            <a:off x="443262" y="2018568"/>
            <a:ext cx="1229896" cy="3383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t="40698"/>
          <a:stretch/>
        </p:blipFill>
        <p:spPr>
          <a:xfrm>
            <a:off x="486100" y="3091839"/>
            <a:ext cx="1129907" cy="3255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12654" t="36988" r="12168" b="21632"/>
          <a:stretch/>
        </p:blipFill>
        <p:spPr>
          <a:xfrm>
            <a:off x="1789523" y="1943099"/>
            <a:ext cx="1458383" cy="495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6756" t="29104" r="7529" b="15672"/>
          <a:stretch/>
        </p:blipFill>
        <p:spPr>
          <a:xfrm>
            <a:off x="1789523" y="2508035"/>
            <a:ext cx="1417097" cy="4723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/>
          <a:srcRect l="8621" t="31539" r="6035" b="19230"/>
          <a:stretch/>
        </p:blipFill>
        <p:spPr>
          <a:xfrm>
            <a:off x="1811251" y="3002197"/>
            <a:ext cx="1264698" cy="4087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/>
          <a:srcRect t="14192" b="8952"/>
          <a:stretch/>
        </p:blipFill>
        <p:spPr>
          <a:xfrm>
            <a:off x="3462529" y="3866886"/>
            <a:ext cx="2581275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6942" y="1594178"/>
            <a:ext cx="2412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Match the sequence to its rule</a:t>
            </a:r>
            <a:endParaRPr lang="en-GB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510091" y="1610682"/>
            <a:ext cx="2590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Write down the next three terms</a:t>
            </a:r>
            <a:endParaRPr lang="en-GB" sz="1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10174" t="40333"/>
          <a:stretch/>
        </p:blipFill>
        <p:spPr>
          <a:xfrm>
            <a:off x="3609442" y="2497198"/>
            <a:ext cx="1295401" cy="4832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t="36814"/>
          <a:stretch/>
        </p:blipFill>
        <p:spPr>
          <a:xfrm>
            <a:off x="3598939" y="1995740"/>
            <a:ext cx="1229896" cy="3383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t="40698"/>
          <a:stretch/>
        </p:blipFill>
        <p:spPr>
          <a:xfrm>
            <a:off x="3641777" y="3069011"/>
            <a:ext cx="1129907" cy="3255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/>
          <a:srcRect l="6462" t="18421" r="4709" b="10415"/>
          <a:stretch/>
        </p:blipFill>
        <p:spPr>
          <a:xfrm>
            <a:off x="135631" y="4544055"/>
            <a:ext cx="1678923" cy="7327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/>
          <a:srcRect l="10001" t="21428" r="9999" b="11491"/>
          <a:stretch/>
        </p:blipFill>
        <p:spPr>
          <a:xfrm>
            <a:off x="1534527" y="3643208"/>
            <a:ext cx="1840837" cy="159573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213887" y="3615687"/>
            <a:ext cx="1361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Fill in the blanks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0377" y="3997105"/>
            <a:ext cx="1361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Fill in the blanks</a:t>
            </a:r>
            <a:endParaRPr lang="en-GB" sz="14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2"/>
          <a:srcRect l="5957" t="17021" r="1624" b="8511"/>
          <a:stretch/>
        </p:blipFill>
        <p:spPr>
          <a:xfrm>
            <a:off x="514283" y="5678189"/>
            <a:ext cx="2879755" cy="15748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3"/>
          <a:srcRect l="3061" t="8871" r="4421" b="5646"/>
          <a:stretch/>
        </p:blipFill>
        <p:spPr>
          <a:xfrm>
            <a:off x="3462529" y="5709145"/>
            <a:ext cx="3303429" cy="12873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4"/>
          <a:srcRect l="6031" t="23967" r="3911" b="9904"/>
          <a:stretch/>
        </p:blipFill>
        <p:spPr>
          <a:xfrm>
            <a:off x="502681" y="8593592"/>
            <a:ext cx="1466850" cy="7810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5"/>
          <a:srcRect l="4838" t="13976" r="4838" b="7764"/>
          <a:stretch/>
        </p:blipFill>
        <p:spPr>
          <a:xfrm>
            <a:off x="115662" y="7779874"/>
            <a:ext cx="1500345" cy="84394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6"/>
          <a:srcRect l="6862" t="17499" r="6079" b="11251"/>
          <a:stretch/>
        </p:blipFill>
        <p:spPr>
          <a:xfrm>
            <a:off x="1980085" y="8614739"/>
            <a:ext cx="1438404" cy="7386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7"/>
          <a:srcRect l="4704" t="20414" r="6794" b="7397"/>
          <a:stretch/>
        </p:blipFill>
        <p:spPr>
          <a:xfrm>
            <a:off x="1616007" y="7733899"/>
            <a:ext cx="1795580" cy="86244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4475" y="7359515"/>
            <a:ext cx="3149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Mark each sequence with A (arithmetic) </a:t>
            </a:r>
          </a:p>
          <a:p>
            <a:r>
              <a:rPr lang="en-GB" sz="1400" dirty="0" smtClean="0"/>
              <a:t>or G (Geometric)</a:t>
            </a:r>
            <a:endParaRPr lang="en-GB" sz="14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8"/>
          <a:srcRect l="5122" t="22459" r="6551" b="6213"/>
          <a:stretch/>
        </p:blipFill>
        <p:spPr>
          <a:xfrm>
            <a:off x="3522017" y="8270848"/>
            <a:ext cx="2667000" cy="97155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389443" y="7359515"/>
            <a:ext cx="3376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Write down the formula for the nth term of these sequences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989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090896" y="-2"/>
            <a:ext cx="27671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Contents</a:t>
            </a:r>
          </a:p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Number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690" y="272609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865753"/>
              </p:ext>
            </p:extLst>
          </p:nvPr>
        </p:nvGraphicFramePr>
        <p:xfrm>
          <a:off x="115300" y="1588169"/>
          <a:ext cx="6590299" cy="7703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6004"/>
                <a:gridCol w="1916946"/>
                <a:gridCol w="1657349"/>
              </a:tblGrid>
              <a:tr h="26281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Topic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Contributor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Twitter Handle </a:t>
                      </a:r>
                      <a:endParaRPr lang="en-GB" dirty="0"/>
                    </a:p>
                  </a:txBody>
                  <a:tcPr/>
                </a:tc>
              </a:tr>
              <a:tr h="24259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2" action="ppaction://hlinksldjump"/>
                        </a:rPr>
                        <a:t>Multiplying 3 digit</a:t>
                      </a:r>
                      <a:r>
                        <a:rPr lang="en-GB" sz="1200" baseline="0" dirty="0" smtClean="0">
                          <a:hlinkClick r:id="rId2" action="ppaction://hlinksldjump"/>
                        </a:rPr>
                        <a:t> by 1 digit (grid)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4259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hlinkClick r:id="rId2" action="ppaction://hlinksldjump"/>
                        </a:rPr>
                        <a:t>Multiplying 3 digit</a:t>
                      </a:r>
                      <a:r>
                        <a:rPr lang="en-GB" sz="1200" baseline="0" dirty="0" smtClean="0">
                          <a:hlinkClick r:id="rId2" action="ppaction://hlinksldjump"/>
                        </a:rPr>
                        <a:t> by 1 digit (Long)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4259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2" action="ppaction://hlinksldjump"/>
                        </a:rPr>
                        <a:t>Multiplying 3 digit</a:t>
                      </a:r>
                      <a:r>
                        <a:rPr lang="en-GB" sz="1200" baseline="0" dirty="0" smtClean="0">
                          <a:hlinkClick r:id="rId2" action="ppaction://hlinksldjump"/>
                        </a:rPr>
                        <a:t> by 2 digit (grid)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4259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hlinkClick r:id="rId2" action="ppaction://hlinksldjump"/>
                        </a:rPr>
                        <a:t>Multiplying 3 digit</a:t>
                      </a:r>
                      <a:r>
                        <a:rPr lang="en-GB" sz="1200" baseline="0" dirty="0" smtClean="0">
                          <a:hlinkClick r:id="rId2" action="ppaction://hlinksldjump"/>
                        </a:rPr>
                        <a:t> by 2 digit (Long)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4259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4" action="ppaction://hlinksldjump"/>
                        </a:rPr>
                        <a:t>Multiplying by scalars of 10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4259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4" action="ppaction://hlinksldjump"/>
                        </a:rPr>
                        <a:t>Multiplying decimals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4259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5" action="ppaction://hlinksldjump"/>
                        </a:rPr>
                        <a:t>Dividing decimals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4259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5" action="ppaction://hlinksldjump"/>
                        </a:rPr>
                        <a:t>Functional division 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4259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5" action="ppaction://hlinksldjump"/>
                        </a:rPr>
                        <a:t>Functional division</a:t>
                      </a:r>
                      <a:r>
                        <a:rPr lang="en-GB" sz="1200" baseline="0" dirty="0" smtClean="0">
                          <a:hlinkClick r:id="rId5" action="ppaction://hlinksldjump"/>
                        </a:rPr>
                        <a:t> 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4259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6" action="ppaction://hlinksldjump"/>
                        </a:rPr>
                        <a:t>Addition</a:t>
                      </a:r>
                      <a:r>
                        <a:rPr lang="en-GB" sz="1200" baseline="0" dirty="0" smtClean="0">
                          <a:hlinkClick r:id="rId6" action="ppaction://hlinksldjump"/>
                        </a:rPr>
                        <a:t> and subtraction 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4259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6" action="ppaction://hlinksldjump"/>
                        </a:rPr>
                        <a:t>Addition and subtraction 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42595"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0" dirty="0" smtClean="0">
                          <a:hlinkClick r:id="rId7" action="ppaction://hlinksldjump"/>
                        </a:rPr>
                        <a:t>Directed numbers four rules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4259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7" action="ppaction://hlinksldjump"/>
                        </a:rPr>
                        <a:t>Functional</a:t>
                      </a:r>
                      <a:r>
                        <a:rPr lang="en-GB" sz="1200" baseline="0" dirty="0" smtClean="0">
                          <a:hlinkClick r:id="rId7" action="ppaction://hlinksldjump"/>
                        </a:rPr>
                        <a:t> Temperature 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4259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7" action="ppaction://hlinksldjump"/>
                        </a:rPr>
                        <a:t>Functional Temperature</a:t>
                      </a:r>
                      <a:r>
                        <a:rPr lang="en-GB" sz="1200" baseline="0" dirty="0" smtClean="0">
                          <a:hlinkClick r:id="rId7" action="ppaction://hlinksldjump"/>
                        </a:rPr>
                        <a:t> 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4259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8" action="ppaction://hlinksldjump"/>
                        </a:rPr>
                        <a:t>Ordering Decimals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4259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9" action="ppaction://hlinksldjump"/>
                        </a:rPr>
                        <a:t>Rounding nearest 10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4259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9" action="ppaction://hlinksldjump"/>
                        </a:rPr>
                        <a:t>Significant</a:t>
                      </a:r>
                      <a:r>
                        <a:rPr lang="en-GB" sz="1200" baseline="0" dirty="0" smtClean="0">
                          <a:hlinkClick r:id="rId9" action="ppaction://hlinksldjump"/>
                        </a:rPr>
                        <a:t> Figures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4259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9" action="ppaction://hlinksldjump"/>
                        </a:rPr>
                        <a:t>Rounding using a calculator 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4259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hlinkClick r:id="rId9" action="ppaction://hlinksldjump"/>
                        </a:rPr>
                        <a:t>Rounding using a calculator 2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4259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10" action="ppaction://hlinksldjump"/>
                        </a:rPr>
                        <a:t>Laws of Indices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4259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11" action="ppaction://hlinksldjump"/>
                        </a:rPr>
                        <a:t>Inequality</a:t>
                      </a:r>
                      <a:r>
                        <a:rPr lang="en-GB" sz="1200" baseline="0" dirty="0" smtClean="0">
                          <a:hlinkClick r:id="rId11" action="ppaction://hlinksldjump"/>
                        </a:rPr>
                        <a:t> Notation 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4259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11" action="ppaction://hlinksldjump"/>
                        </a:rPr>
                        <a:t>Inequality</a:t>
                      </a:r>
                      <a:r>
                        <a:rPr lang="en-GB" sz="1200" baseline="0" dirty="0" smtClean="0">
                          <a:hlinkClick r:id="rId11" action="ppaction://hlinksldjump"/>
                        </a:rPr>
                        <a:t> Notation 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4259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11" action="ppaction://hlinksldjump"/>
                        </a:rPr>
                        <a:t>Solving Inequalities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4259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12" action="ppaction://hlinksldjump"/>
                        </a:rPr>
                        <a:t>Bounds</a:t>
                      </a:r>
                      <a:r>
                        <a:rPr lang="en-GB" sz="1200" baseline="0" dirty="0" smtClean="0">
                          <a:hlinkClick r:id="rId12" action="ppaction://hlinksldjump"/>
                        </a:rPr>
                        <a:t> nearest unit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4259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12" action="ppaction://hlinksldjump"/>
                        </a:rPr>
                        <a:t>Bounds nearest (1dp)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4259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hlinkClick r:id="rId12" action="ppaction://hlinksldjump"/>
                        </a:rPr>
                        <a:t>Bounds nearest (1dp)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4259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12" action="ppaction://hlinksldjump"/>
                        </a:rPr>
                        <a:t>Bounds Area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6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70408" y="136185"/>
            <a:ext cx="2250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231399"/>
              </p:ext>
            </p:extLst>
          </p:nvPr>
        </p:nvGraphicFramePr>
        <p:xfrm>
          <a:off x="63521" y="1585848"/>
          <a:ext cx="6730958" cy="7590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25530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833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6539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326" y="3563335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1" y="6054878"/>
            <a:ext cx="426347" cy="42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419" y="8627982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0768" y="1061132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Notation &amp; Expressions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5848775" y="2396301"/>
                <a:ext cx="928377" cy="32396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775" y="2396301"/>
                <a:ext cx="928377" cy="32396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5848775" y="1955054"/>
                <a:ext cx="951457" cy="29124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775" y="1955054"/>
                <a:ext cx="951457" cy="291246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5848775" y="2870047"/>
                <a:ext cx="910411" cy="30072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775" y="2870047"/>
                <a:ext cx="910411" cy="300721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5848775" y="3316558"/>
                <a:ext cx="890391" cy="35032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775" y="3316558"/>
                <a:ext cx="890391" cy="350323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3760518" y="3388926"/>
            <a:ext cx="1002859" cy="4948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Subtract 3 from 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40973" y="2131885"/>
            <a:ext cx="1002859" cy="5018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Subtract a from 3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40815" y="2769664"/>
            <a:ext cx="993130" cy="48331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Add </a:t>
            </a:r>
          </a:p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3 to 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7300" y="1605857"/>
            <a:ext cx="343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Match each statement to the correct expression.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53576" y="1585848"/>
            <a:ext cx="3112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Fill in the blanks from the word bank below to complete the sentences.</a:t>
            </a:r>
            <a:endParaRPr lang="en-GB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6441" y="2264841"/>
                <a:ext cx="32358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The expression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GB" sz="1400" dirty="0" smtClean="0"/>
                  <a:t> means we </a:t>
                </a:r>
              </a:p>
              <a:p>
                <a:r>
                  <a:rPr lang="en-GB" sz="1400" dirty="0"/>
                  <a:t> </a:t>
                </a:r>
                <a:r>
                  <a:rPr lang="en-GB" sz="1400" dirty="0" smtClean="0"/>
                  <a:t>                          five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41" y="2264841"/>
                <a:ext cx="3235871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565"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276714" y="2491474"/>
            <a:ext cx="983343" cy="2844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4" name="Rounded Rectangle 23"/>
          <p:cNvSpPr/>
          <p:nvPr/>
        </p:nvSpPr>
        <p:spPr>
          <a:xfrm>
            <a:off x="637656" y="2066955"/>
            <a:ext cx="2344416" cy="23155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anose="030F0702030302020204" pitchFamily="66" charset="0"/>
              </a:rPr>
              <a:t>Six       Add       Subtract 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69687" y="2788412"/>
                <a:ext cx="34126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The expression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GB" sz="1400" dirty="0" smtClean="0"/>
                  <a:t> means we </a:t>
                </a:r>
              </a:p>
              <a:p>
                <a:r>
                  <a:rPr lang="en-GB" sz="1400" dirty="0"/>
                  <a:t> </a:t>
                </a:r>
                <a:r>
                  <a:rPr lang="en-GB" sz="1400" dirty="0" smtClean="0"/>
                  <a:t>                                          five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87" y="2788412"/>
                <a:ext cx="3412675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536"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280213" y="3044677"/>
            <a:ext cx="1529651" cy="2941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49354" y="3316558"/>
                <a:ext cx="32358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The expression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6−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 smtClean="0"/>
                  <a:t> means we subtract a from                             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4" y="3316558"/>
                <a:ext cx="3235871" cy="523220"/>
              </a:xfrm>
              <a:prstGeom prst="rect">
                <a:avLst/>
              </a:prstGeom>
              <a:blipFill rotWithShape="0">
                <a:blip r:embed="rId10"/>
                <a:stretch>
                  <a:fillRect l="-565"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842330" y="3589031"/>
            <a:ext cx="983343" cy="2725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>
              <a:xfrm>
                <a:off x="6121665" y="4795716"/>
                <a:ext cx="585318" cy="57408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665" y="4795716"/>
                <a:ext cx="585318" cy="574081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>
              <a:xfrm>
                <a:off x="6121664" y="4481492"/>
                <a:ext cx="585319" cy="26400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664" y="4481492"/>
                <a:ext cx="585319" cy="264004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6134109" y="5425027"/>
                <a:ext cx="522254" cy="23241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109" y="5425027"/>
                <a:ext cx="522254" cy="232413"/>
              </a:xfrm>
              <a:prstGeom prst="roundRect">
                <a:avLst/>
              </a:prstGeom>
              <a:blipFill rotWithShape="0">
                <a:blip r:embed="rId13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>
              <a:xfrm>
                <a:off x="6121665" y="5710055"/>
                <a:ext cx="585319" cy="452789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665" y="5710055"/>
                <a:ext cx="585319" cy="452789"/>
              </a:xfrm>
              <a:prstGeom prst="roundRect">
                <a:avLst/>
              </a:prstGeom>
              <a:blipFill rotWithShape="0">
                <a:blip r:embed="rId14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ounded Rectangle 32"/>
          <p:cNvSpPr/>
          <p:nvPr/>
        </p:nvSpPr>
        <p:spPr>
          <a:xfrm>
            <a:off x="3581805" y="5925625"/>
            <a:ext cx="1197018" cy="4214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Multiply b by itself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560606" y="4720270"/>
            <a:ext cx="1049317" cy="4505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Multiply b by 3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566124" y="5345933"/>
            <a:ext cx="796113" cy="4501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Divide b by 3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33187" y="4199004"/>
            <a:ext cx="343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Match each statement to the correct expression.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62572" y="4204834"/>
            <a:ext cx="26487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Fill in the blanks from the expression bank below to complete the sentences.</a:t>
            </a:r>
            <a:endParaRPr lang="en-GB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5818" y="5027442"/>
                <a:ext cx="34842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The expression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 smtClean="0"/>
                  <a:t> means                             .</a:t>
                </a:r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8" y="5027442"/>
                <a:ext cx="3484224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524" t="-2000" b="-2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2018025" y="5060238"/>
            <a:ext cx="1001370" cy="2867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/>
              <p:cNvSpPr/>
              <p:nvPr/>
            </p:nvSpPr>
            <p:spPr>
              <a:xfrm>
                <a:off x="366869" y="4676027"/>
                <a:ext cx="2344416" cy="339305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100" i="1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÷7     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          7×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1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Rounded 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69" y="4676027"/>
                <a:ext cx="2344416" cy="339305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6318" y="5417977"/>
                <a:ext cx="34142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The expression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 smtClean="0"/>
                  <a:t>means</a:t>
                </a:r>
                <a14:m>
                  <m:oMath xmlns:m="http://schemas.openxmlformats.org/officeDocument/2006/math">
                    <m:r>
                      <a:rPr lang="en-GB" sz="1400" b="0" i="0" smtClean="0">
                        <a:latin typeface="Cambria Math" panose="02040503050406030204" pitchFamily="18" charset="0"/>
                      </a:rPr>
                      <m:t>                          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8" y="5417977"/>
                <a:ext cx="3414265" cy="307777"/>
              </a:xfrm>
              <a:prstGeom prst="rect">
                <a:avLst/>
              </a:prstGeom>
              <a:blipFill rotWithShape="0">
                <a:blip r:embed="rId17"/>
                <a:stretch>
                  <a:fillRect l="-536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0025" y="5796091"/>
                <a:ext cx="3470280" cy="379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The expression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 smtClean="0"/>
                  <a:t>means                              .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5" y="5796091"/>
                <a:ext cx="3470280" cy="379719"/>
              </a:xfrm>
              <a:prstGeom prst="rect">
                <a:avLst/>
              </a:prstGeom>
              <a:blipFill rotWithShape="0">
                <a:blip r:embed="rId18"/>
                <a:stretch>
                  <a:fillRect l="-527" b="-4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1950391" y="5832255"/>
            <a:ext cx="1069004" cy="290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4" name="Rectangle 43"/>
          <p:cNvSpPr/>
          <p:nvPr/>
        </p:nvSpPr>
        <p:spPr>
          <a:xfrm>
            <a:off x="2018025" y="5448188"/>
            <a:ext cx="1001370" cy="2843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5" name="TextBox 44"/>
          <p:cNvSpPr txBox="1"/>
          <p:nvPr/>
        </p:nvSpPr>
        <p:spPr>
          <a:xfrm>
            <a:off x="3356746" y="6443032"/>
            <a:ext cx="299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Simplify the following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356779" y="6791029"/>
                <a:ext cx="346304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GB" sz="1600" b="0" dirty="0" smtClean="0"/>
              </a:p>
              <a:p>
                <a:pPr marL="342900" indent="-34290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1600" b="0" dirty="0" smtClean="0"/>
              </a:p>
              <a:p>
                <a:pPr marL="342900" indent="-34290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3×5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1600" b="0" dirty="0" smtClean="0"/>
              </a:p>
              <a:p>
                <a:pPr marL="342900" indent="-34290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779" y="6791029"/>
                <a:ext cx="3463047" cy="1815882"/>
              </a:xfrm>
              <a:prstGeom prst="rect">
                <a:avLst/>
              </a:prstGeom>
              <a:blipFill rotWithShape="0">
                <a:blip r:embed="rId19"/>
                <a:stretch>
                  <a:fillRect l="-880" t="-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818" y="6491212"/>
                <a:ext cx="314710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When simplifying expressions we collect like terms together. </a:t>
                </a:r>
              </a:p>
              <a:p>
                <a:r>
                  <a:rPr lang="en-GB" b="1" u="sng" dirty="0"/>
                  <a:t>For example </a:t>
                </a: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     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+       +        =5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endParaRPr lang="en-GB" b="0" dirty="0" smtClean="0"/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           =5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b="0" dirty="0" smtClean="0"/>
              </a:p>
              <a:p>
                <a:pPr marL="342900" indent="-342900">
                  <a:buAutoNum type="arabicParenR"/>
                </a:pPr>
                <a:endParaRPr lang="en-GB" dirty="0"/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8×   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=16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8" y="6491212"/>
                <a:ext cx="3147105" cy="2308324"/>
              </a:xfrm>
              <a:prstGeom prst="rect">
                <a:avLst/>
              </a:prstGeom>
              <a:blipFill rotWithShape="0">
                <a:blip r:embed="rId20"/>
                <a:stretch>
                  <a:fillRect l="-1550" t="-1587" b="-26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1156503" y="7354005"/>
            <a:ext cx="280068" cy="3206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49" name="Rectangle 48"/>
          <p:cNvSpPr/>
          <p:nvPr/>
        </p:nvSpPr>
        <p:spPr>
          <a:xfrm>
            <a:off x="1650466" y="7354005"/>
            <a:ext cx="280068" cy="3206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50" name="Rectangle 49"/>
          <p:cNvSpPr/>
          <p:nvPr/>
        </p:nvSpPr>
        <p:spPr>
          <a:xfrm>
            <a:off x="2176358" y="7354005"/>
            <a:ext cx="280068" cy="3206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51" name="Rectangle 50"/>
          <p:cNvSpPr/>
          <p:nvPr/>
        </p:nvSpPr>
        <p:spPr>
          <a:xfrm>
            <a:off x="869290" y="7830933"/>
            <a:ext cx="555261" cy="3206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52" name="Rectangle 51"/>
          <p:cNvSpPr/>
          <p:nvPr/>
        </p:nvSpPr>
        <p:spPr>
          <a:xfrm>
            <a:off x="827317" y="8413566"/>
            <a:ext cx="280068" cy="3206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9535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70408" y="136185"/>
            <a:ext cx="2250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231399"/>
              </p:ext>
            </p:extLst>
          </p:nvPr>
        </p:nvGraphicFramePr>
        <p:xfrm>
          <a:off x="63521" y="1585848"/>
          <a:ext cx="6730958" cy="7590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25530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833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6539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1617529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70" y="6003802"/>
            <a:ext cx="426347" cy="42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419" y="8627982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8023" y="1061132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Expansion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699" y="2565455"/>
            <a:ext cx="3332372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Use the method your teacher has taught. 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44577" y="2170529"/>
                <a:ext cx="21276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𝐸𝑥𝑝𝑎𝑛𝑑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2(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77" y="2170529"/>
                <a:ext cx="2127654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/>
          <p:cNvCxnSpPr/>
          <p:nvPr/>
        </p:nvCxnSpPr>
        <p:spPr>
          <a:xfrm>
            <a:off x="1758469" y="2873232"/>
            <a:ext cx="0" cy="1239838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7" name="Table 5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5759175"/>
                  </p:ext>
                </p:extLst>
              </p:nvPr>
            </p:nvGraphicFramePr>
            <p:xfrm>
              <a:off x="1894863" y="2967964"/>
              <a:ext cx="1375251" cy="548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8417"/>
                    <a:gridCol w="458417"/>
                    <a:gridCol w="458417"/>
                  </a:tblGrid>
                  <a:tr h="2298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20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</a:tr>
                  <a:tr h="2298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7" name="Table 5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5759175"/>
                  </p:ext>
                </p:extLst>
              </p:nvPr>
            </p:nvGraphicFramePr>
            <p:xfrm>
              <a:off x="1894863" y="2967964"/>
              <a:ext cx="1375251" cy="548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8417"/>
                    <a:gridCol w="458417"/>
                    <a:gridCol w="458417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2667" t="-2174" r="-104000" b="-1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00000" t="-2174" r="-2632" b="-102174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316" t="-104444" r="-201316" b="-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8" name="Rectangle 57"/>
          <p:cNvSpPr/>
          <p:nvPr/>
        </p:nvSpPr>
        <p:spPr>
          <a:xfrm>
            <a:off x="2089977" y="3554052"/>
            <a:ext cx="1180137" cy="233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 smtClean="0"/>
              <a:t>=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270065" y="3046770"/>
                <a:ext cx="131228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65" y="3046770"/>
                <a:ext cx="1312282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Curved Down Arrow 59"/>
          <p:cNvSpPr/>
          <p:nvPr/>
        </p:nvSpPr>
        <p:spPr>
          <a:xfrm>
            <a:off x="522089" y="2967964"/>
            <a:ext cx="300407" cy="12269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1" name="Curved Down Arrow 60"/>
          <p:cNvSpPr/>
          <p:nvPr/>
        </p:nvSpPr>
        <p:spPr>
          <a:xfrm>
            <a:off x="522088" y="2912083"/>
            <a:ext cx="721840" cy="187300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68249" y="3354970"/>
            <a:ext cx="555261" cy="3206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404809" y="1568053"/>
                <a:ext cx="3048411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Expand the following brackets.</a:t>
                </a:r>
                <a:br>
                  <a:rPr lang="en-GB" sz="1600" dirty="0" smtClean="0"/>
                </a:br>
                <a:r>
                  <a:rPr lang="en-GB" sz="1600" dirty="0" smtClean="0"/>
                  <a:t> </a:t>
                </a: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</m:oMath>
                </a14:m>
                <a:r>
                  <a:rPr lang="en-GB" sz="1600" b="0" dirty="0" smtClean="0"/>
                  <a:t/>
                </a:r>
                <a:br>
                  <a:rPr lang="en-GB" sz="1600" b="0" dirty="0" smtClean="0"/>
                </a:br>
                <a:endParaRPr lang="en-GB" sz="1600" b="0" dirty="0" smtClean="0"/>
              </a:p>
              <a:p>
                <a:pPr marL="342900" indent="-342900">
                  <a:buAutoNum type="arabicParenR"/>
                </a:pPr>
                <a:endParaRPr lang="en-GB" sz="1600" dirty="0" smtClean="0"/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lang="en-GB" sz="1600" b="0" dirty="0" smtClean="0"/>
                  <a:t/>
                </a:r>
                <a:br>
                  <a:rPr lang="en-GB" sz="1600" b="0" dirty="0" smtClean="0"/>
                </a:br>
                <a:endParaRPr lang="en-GB" sz="1600" b="0" dirty="0" smtClean="0"/>
              </a:p>
              <a:p>
                <a:pPr marL="342900" indent="-342900">
                  <a:buAutoNum type="arabicParenR"/>
                </a:pPr>
                <a:endParaRPr lang="en-GB" sz="1600" dirty="0" smtClean="0"/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GB" sz="1600" b="0" dirty="0" smtClean="0"/>
                  <a:t/>
                </a:r>
                <a:br>
                  <a:rPr lang="en-GB" sz="1600" b="0" dirty="0" smtClean="0"/>
                </a:br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809" y="1568053"/>
                <a:ext cx="3048411" cy="2554545"/>
              </a:xfrm>
              <a:prstGeom prst="rect">
                <a:avLst/>
              </a:prstGeom>
              <a:blipFill rotWithShape="0">
                <a:blip r:embed="rId7"/>
                <a:stretch>
                  <a:fillRect l="-1200" t="-7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5654254" y="2201311"/>
            <a:ext cx="1106897" cy="36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5654254" y="2875050"/>
            <a:ext cx="1106897" cy="36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5646630" y="3420742"/>
            <a:ext cx="1106897" cy="361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77699" y="1601524"/>
            <a:ext cx="292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Expand means you  need to ___________ out the brackets. 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7699" y="4161449"/>
                <a:ext cx="2889109" cy="1677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Expand and simplify </a:t>
                </a:r>
                <a:br>
                  <a:rPr lang="en-GB" sz="1400" dirty="0" smtClean="0"/>
                </a:br>
                <a:r>
                  <a:rPr lang="en-GB" sz="700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</m:oMath>
                  </m:oMathPara>
                </a14:m>
                <a:endParaRPr lang="en-GB" sz="1400" b="0" dirty="0" smtClean="0"/>
              </a:p>
              <a:p>
                <a:r>
                  <a:rPr lang="en-GB" sz="1400" b="0" dirty="0" smtClean="0"/>
                  <a:t/>
                </a:r>
                <a:br>
                  <a:rPr lang="en-GB" sz="1400" b="0" dirty="0" smtClean="0"/>
                </a:br>
                <a:endParaRPr lang="en-GB" sz="1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−20−3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dirty="0" smtClean="0"/>
              </a:p>
              <a:p>
                <a:endParaRPr lang="en-GB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9" y="4161449"/>
                <a:ext cx="2889109" cy="1677382"/>
              </a:xfrm>
              <a:prstGeom prst="rect">
                <a:avLst/>
              </a:prstGeom>
              <a:blipFill rotWithShape="0">
                <a:blip r:embed="rId8"/>
                <a:stretch>
                  <a:fillRect l="-633" t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ounded Rectangle 68"/>
          <p:cNvSpPr/>
          <p:nvPr/>
        </p:nvSpPr>
        <p:spPr>
          <a:xfrm>
            <a:off x="2235621" y="4725146"/>
            <a:ext cx="1016011" cy="35884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Expand each bracket first.</a:t>
            </a:r>
            <a:endParaRPr lang="en-GB" sz="1050" dirty="0"/>
          </a:p>
        </p:txBody>
      </p:sp>
      <p:sp>
        <p:nvSpPr>
          <p:cNvPr id="70" name="Rectangle 69"/>
          <p:cNvSpPr/>
          <p:nvPr/>
        </p:nvSpPr>
        <p:spPr>
          <a:xfrm>
            <a:off x="334410" y="5097322"/>
            <a:ext cx="299795" cy="235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71" name="Rectangle 70"/>
          <p:cNvSpPr/>
          <p:nvPr/>
        </p:nvSpPr>
        <p:spPr>
          <a:xfrm>
            <a:off x="1495675" y="5088690"/>
            <a:ext cx="658096" cy="2512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72" name="Rectangle 71"/>
          <p:cNvSpPr/>
          <p:nvPr/>
        </p:nvSpPr>
        <p:spPr>
          <a:xfrm>
            <a:off x="514374" y="5527994"/>
            <a:ext cx="658096" cy="2512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73" name="Rounded Rectangle 72"/>
          <p:cNvSpPr/>
          <p:nvPr/>
        </p:nvSpPr>
        <p:spPr>
          <a:xfrm>
            <a:off x="1402415" y="5477259"/>
            <a:ext cx="1016011" cy="6425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Simplify by collecting like terms together. </a:t>
            </a:r>
            <a:endParaRPr lang="en-GB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3336347" y="4102243"/>
                <a:ext cx="3429000" cy="14773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sz="1400" dirty="0" smtClean="0"/>
                  <a:t>Expand and simplify </a:t>
                </a:r>
                <a:br>
                  <a:rPr lang="en-GB" sz="1400" dirty="0" smtClean="0"/>
                </a:br>
                <a:r>
                  <a:rPr lang="en-GB" sz="600" dirty="0"/>
                  <a:t> </a:t>
                </a: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en-GB" sz="1400" b="0" i="0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+4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endParaRPr lang="en-GB" sz="1400" dirty="0" smtClean="0"/>
              </a:p>
              <a:p>
                <a:pPr marL="342900" indent="-342900">
                  <a:buAutoNum type="arabicParenR"/>
                </a:pPr>
                <a:endParaRPr lang="en-GB" sz="1400" dirty="0"/>
              </a:p>
              <a:p>
                <a:pPr marL="342900" indent="-342900">
                  <a:buAutoNum type="arabicParenR"/>
                </a:pPr>
                <a:endParaRPr lang="en-GB" sz="1400" dirty="0" smtClean="0"/>
              </a:p>
              <a:p>
                <a:pPr marL="342900" indent="-342900">
                  <a:buAutoNum type="arabicParenR"/>
                </a:pPr>
                <a:endParaRPr lang="en-GB" sz="1400" dirty="0"/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−2(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−4)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347" y="4102243"/>
                <a:ext cx="3429000" cy="1477328"/>
              </a:xfrm>
              <a:prstGeom prst="rect">
                <a:avLst/>
              </a:prstGeom>
              <a:blipFill rotWithShape="0">
                <a:blip r:embed="rId9"/>
                <a:stretch>
                  <a:fillRect l="-533" t="-826" b="-2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63521" y="6528247"/>
            <a:ext cx="3537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What does the word expand in mathematics mean you need to do?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587322" y="6560781"/>
                <a:ext cx="286389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Expand</a:t>
                </a: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endParaRPr lang="en-GB" b="0" dirty="0" smtClean="0"/>
              </a:p>
              <a:p>
                <a:pPr marL="342900" indent="-342900">
                  <a:buAutoNum type="arabicParenR"/>
                </a:pPr>
                <a:endParaRPr lang="en-GB" dirty="0" smtClean="0"/>
              </a:p>
              <a:p>
                <a:pPr marL="342900" indent="-342900">
                  <a:buAutoNum type="arabicParenR"/>
                </a:pPr>
                <a:endParaRPr lang="en-GB" dirty="0" smtClean="0"/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322" y="6560781"/>
                <a:ext cx="2863897" cy="1477328"/>
              </a:xfrm>
              <a:prstGeom prst="rect">
                <a:avLst/>
              </a:prstGeom>
              <a:blipFill rotWithShape="0">
                <a:blip r:embed="rId10"/>
                <a:stretch>
                  <a:fillRect l="-1702" t="-2058" b="-4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46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70411" y="136185"/>
            <a:ext cx="2250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3521" y="1585848"/>
          <a:ext cx="6730958" cy="7590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25530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833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6539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218" y="1710669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3" y="5996542"/>
            <a:ext cx="426347" cy="42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6" y="8674353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8023" y="1061132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Expansion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0275" y="1604191"/>
                <a:ext cx="2606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 smtClean="0"/>
                  <a:t>Expand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</m:oMath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75" y="1604191"/>
                <a:ext cx="260614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869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2453725"/>
                  </p:ext>
                </p:extLst>
              </p:nvPr>
            </p:nvGraphicFramePr>
            <p:xfrm>
              <a:off x="513263" y="1948481"/>
              <a:ext cx="2021175" cy="12806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73725"/>
                    <a:gridCol w="673725"/>
                    <a:gridCol w="673725"/>
                  </a:tblGrid>
                  <a:tr h="4268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 smtClean="0"/>
                            <a:t>×</a:t>
                          </a:r>
                          <a:endParaRPr lang="en-GB" sz="2000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</a:tr>
                  <a:tr h="42689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</a:tr>
                  <a:tr h="42689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2453725"/>
                  </p:ext>
                </p:extLst>
              </p:nvPr>
            </p:nvGraphicFramePr>
            <p:xfrm>
              <a:off x="513263" y="1948481"/>
              <a:ext cx="2021175" cy="12806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73725"/>
                    <a:gridCol w="673725"/>
                    <a:gridCol w="673725"/>
                  </a:tblGrid>
                  <a:tr h="4268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 smtClean="0"/>
                            <a:t>×</a:t>
                          </a:r>
                          <a:endParaRPr lang="en-GB" sz="2000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1818" t="-7143" r="-102727" b="-2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00000" t="-7143" r="-1802" b="-204286"/>
                          </a:stretch>
                        </a:blipFill>
                      </a:tcPr>
                    </a:tc>
                  </a:tr>
                  <a:tr h="4268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901" t="-105634" r="-200901" b="-1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00000" t="-105634" r="-1802" b="-101408"/>
                          </a:stretch>
                        </a:blipFill>
                      </a:tcPr>
                    </a:tc>
                  </a:tr>
                  <a:tr h="4268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901" t="-208571" r="-200901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5" name="TextBox 14"/>
          <p:cNvSpPr txBox="1"/>
          <p:nvPr/>
        </p:nvSpPr>
        <p:spPr>
          <a:xfrm>
            <a:off x="342893" y="3248240"/>
            <a:ext cx="237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42137" y="3285748"/>
                <a:ext cx="594655" cy="35254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37" y="3285748"/>
                <a:ext cx="594655" cy="3525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339710" y="3284112"/>
            <a:ext cx="594655" cy="3525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019206" y="3279892"/>
                <a:ext cx="594655" cy="35254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206" y="3279892"/>
                <a:ext cx="594655" cy="35254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686233" y="3282719"/>
            <a:ext cx="594655" cy="3525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19320" y="3653728"/>
            <a:ext cx="237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618564" y="3691236"/>
            <a:ext cx="594655" cy="3525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316137" y="3689600"/>
            <a:ext cx="594655" cy="3525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995633" y="3685380"/>
            <a:ext cx="538805" cy="353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786484" y="1557507"/>
            <a:ext cx="3429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Expand and simplify:</a:t>
            </a:r>
          </a:p>
          <a:p>
            <a:endParaRPr lang="en-GB" dirty="0"/>
          </a:p>
          <a:p>
            <a:r>
              <a:rPr lang="en-GB" dirty="0"/>
              <a:t>a) </a:t>
            </a:r>
            <a:r>
              <a:rPr lang="en-GB" altLang="en-US" dirty="0">
                <a:cs typeface="Arial" panose="020B0604020202020204" pitchFamily="34" charset="0"/>
              </a:rPr>
              <a:t>( x + 4 )( x + 9 )	</a:t>
            </a:r>
            <a:endParaRPr lang="en-GB" dirty="0"/>
          </a:p>
          <a:p>
            <a:endParaRPr lang="en-GB" dirty="0"/>
          </a:p>
          <a:p>
            <a:r>
              <a:rPr lang="en-GB" dirty="0"/>
              <a:t>b) </a:t>
            </a:r>
            <a:r>
              <a:rPr lang="en-GB" altLang="en-US" dirty="0">
                <a:cs typeface="Arial" panose="020B0604020202020204" pitchFamily="34" charset="0"/>
              </a:rPr>
              <a:t>( x + 3 )( x – 5 )</a:t>
            </a:r>
            <a:endParaRPr lang="en-GB" dirty="0"/>
          </a:p>
          <a:p>
            <a:endParaRPr lang="en-GB" dirty="0"/>
          </a:p>
          <a:p>
            <a:r>
              <a:rPr lang="en-GB" dirty="0"/>
              <a:t>c) </a:t>
            </a:r>
            <a:r>
              <a:rPr lang="en-GB" altLang="en-US" dirty="0">
                <a:cs typeface="Arial" panose="020B0604020202020204" pitchFamily="34" charset="0"/>
              </a:rPr>
              <a:t>( </a:t>
            </a:r>
            <a:r>
              <a:rPr lang="en-GB" altLang="en-US" dirty="0" smtClean="0">
                <a:cs typeface="Arial" panose="020B0604020202020204" pitchFamily="34" charset="0"/>
              </a:rPr>
              <a:t>3x + </a:t>
            </a:r>
            <a:r>
              <a:rPr lang="en-GB" altLang="en-US" dirty="0">
                <a:cs typeface="Arial" panose="020B0604020202020204" pitchFamily="34" charset="0"/>
              </a:rPr>
              <a:t>4 )( x </a:t>
            </a:r>
            <a:r>
              <a:rPr lang="en-GB" altLang="en-US" dirty="0" smtClean="0">
                <a:cs typeface="Arial" panose="020B0604020202020204" pitchFamily="34" charset="0"/>
              </a:rPr>
              <a:t>–-2 </a:t>
            </a:r>
            <a:r>
              <a:rPr lang="en-GB" altLang="en-US" dirty="0">
                <a:cs typeface="Arial" panose="020B0604020202020204" pitchFamily="34" charset="0"/>
              </a:rPr>
              <a:t>)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3640567" y="4276505"/>
            <a:ext cx="3429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Expand and simplify:</a:t>
            </a:r>
          </a:p>
          <a:p>
            <a:endParaRPr lang="en-GB" dirty="0"/>
          </a:p>
          <a:p>
            <a:r>
              <a:rPr lang="en-GB" dirty="0" smtClean="0"/>
              <a:t>a</a:t>
            </a:r>
            <a:r>
              <a:rPr lang="en-GB" dirty="0"/>
              <a:t>) </a:t>
            </a:r>
            <a:r>
              <a:rPr lang="en-GB" altLang="en-US" dirty="0">
                <a:cs typeface="Arial" panose="020B0604020202020204" pitchFamily="34" charset="0"/>
              </a:rPr>
              <a:t>( 2x + 1 )( x + 3 )	</a:t>
            </a:r>
            <a:endParaRPr lang="en-GB" sz="2000" dirty="0"/>
          </a:p>
          <a:p>
            <a:endParaRPr lang="en-GB" dirty="0"/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b)</a:t>
            </a:r>
            <a:r>
              <a:rPr lang="en-GB" altLang="en-US" dirty="0">
                <a:cs typeface="Arial" panose="020B0604020202020204" pitchFamily="34" charset="0"/>
              </a:rPr>
              <a:t> ( 5x – 3 )( x – 5 )</a:t>
            </a:r>
          </a:p>
          <a:p>
            <a:endParaRPr lang="en-GB" dirty="0"/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c) </a:t>
            </a:r>
            <a:r>
              <a:rPr lang="en-GB" altLang="en-US" dirty="0">
                <a:cs typeface="Arial" panose="020B0604020202020204" pitchFamily="34" charset="0"/>
              </a:rPr>
              <a:t>( 3x + 5 )</a:t>
            </a:r>
            <a:r>
              <a:rPr lang="en-GB" altLang="en-US" baseline="60000" dirty="0">
                <a:cs typeface="Arial" panose="020B0604020202020204" pitchFamily="34" charset="0"/>
              </a:rPr>
              <a:t>2</a:t>
            </a:r>
            <a:r>
              <a:rPr lang="en-GB" altLang="en-US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2137" y="4237796"/>
            <a:ext cx="240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</a:t>
            </a:r>
            <a:r>
              <a:rPr lang="en-GB" dirty="0" smtClean="0"/>
              <a:t>irst </a:t>
            </a:r>
            <a:r>
              <a:rPr lang="en-GB" dirty="0" smtClean="0">
                <a:solidFill>
                  <a:srgbClr val="FF0000"/>
                </a:solidFill>
              </a:rPr>
              <a:t>O</a:t>
            </a:r>
            <a:r>
              <a:rPr lang="en-GB" dirty="0" smtClean="0"/>
              <a:t>utside </a:t>
            </a:r>
            <a:r>
              <a:rPr lang="en-GB" dirty="0" smtClean="0">
                <a:solidFill>
                  <a:srgbClr val="FF0000"/>
                </a:solidFill>
              </a:rPr>
              <a:t>I</a:t>
            </a:r>
            <a:r>
              <a:rPr lang="en-GB" dirty="0" smtClean="0"/>
              <a:t>nside </a:t>
            </a:r>
            <a:r>
              <a:rPr lang="en-GB" dirty="0" smtClean="0">
                <a:solidFill>
                  <a:srgbClr val="FF0000"/>
                </a:solidFill>
              </a:rPr>
              <a:t>L</a:t>
            </a:r>
            <a:r>
              <a:rPr lang="en-GB" dirty="0" smtClean="0"/>
              <a:t>ast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4433" y="4766269"/>
                <a:ext cx="222166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+5)(4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=   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   −6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           </m:t>
                    </m:r>
                  </m:oMath>
                </a14:m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33" y="4766269"/>
                <a:ext cx="2221661" cy="1477328"/>
              </a:xfrm>
              <a:prstGeom prst="rect">
                <a:avLst/>
              </a:prstGeom>
              <a:blipFill rotWithShape="0">
                <a:blip r:embed="rId8"/>
                <a:stretch>
                  <a:fillRect l="-24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906286" y="5341458"/>
            <a:ext cx="538287" cy="3884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955337" y="5341241"/>
            <a:ext cx="538287" cy="3884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595280" y="5340052"/>
            <a:ext cx="538287" cy="3884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356796" y="5823632"/>
            <a:ext cx="538287" cy="3884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975510" y="5823390"/>
            <a:ext cx="538287" cy="3884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urved Down Arrow 32"/>
          <p:cNvSpPr/>
          <p:nvPr/>
        </p:nvSpPr>
        <p:spPr>
          <a:xfrm>
            <a:off x="1125361" y="4684302"/>
            <a:ext cx="829976" cy="159141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Curved Down Arrow 33"/>
          <p:cNvSpPr/>
          <p:nvPr/>
        </p:nvSpPr>
        <p:spPr>
          <a:xfrm>
            <a:off x="1114801" y="4602337"/>
            <a:ext cx="1238704" cy="219972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Curved Up Arrow 34"/>
          <p:cNvSpPr/>
          <p:nvPr/>
        </p:nvSpPr>
        <p:spPr>
          <a:xfrm>
            <a:off x="1540349" y="5087672"/>
            <a:ext cx="354734" cy="94427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Curved Up Arrow 35"/>
          <p:cNvSpPr/>
          <p:nvPr/>
        </p:nvSpPr>
        <p:spPr>
          <a:xfrm>
            <a:off x="1554121" y="5059512"/>
            <a:ext cx="852613" cy="204553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70408" y="136185"/>
            <a:ext cx="2250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231399"/>
              </p:ext>
            </p:extLst>
          </p:nvPr>
        </p:nvGraphicFramePr>
        <p:xfrm>
          <a:off x="63521" y="1585848"/>
          <a:ext cx="6730958" cy="7590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25530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833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6539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99" y="3635889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1" y="5932054"/>
            <a:ext cx="511290" cy="50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75" y="8489417"/>
            <a:ext cx="608978" cy="60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502" y="1118308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Factorisation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7099" y="1606356"/>
            <a:ext cx="3429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/>
              <a:t>Factorise the following expression:</a:t>
            </a:r>
          </a:p>
          <a:p>
            <a:pPr algn="ctr"/>
            <a:r>
              <a:rPr lang="en-GB" sz="1400" b="1" dirty="0">
                <a:solidFill>
                  <a:srgbClr val="7030A0"/>
                </a:solidFill>
              </a:rPr>
              <a:t>12</a:t>
            </a:r>
            <a:r>
              <a:rPr lang="en-GB" sz="1400" dirty="0"/>
              <a:t> a + </a:t>
            </a:r>
            <a:r>
              <a:rPr lang="en-GB" sz="1400" b="1" dirty="0">
                <a:solidFill>
                  <a:srgbClr val="7030A0"/>
                </a:solidFill>
              </a:rPr>
              <a:t>8</a:t>
            </a:r>
          </a:p>
          <a:p>
            <a:pPr algn="ctr"/>
            <a:r>
              <a:rPr lang="en-GB" sz="1400" dirty="0"/>
              <a:t>Find the numerical highest common factor between each term(12 and 8) = 4</a:t>
            </a:r>
          </a:p>
          <a:p>
            <a:pPr algn="ctr"/>
            <a:endParaRPr lang="en-GB" sz="1400" dirty="0"/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4(3a + 2)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074902" y="3117579"/>
            <a:ext cx="496248" cy="2347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3453" y="3019993"/>
            <a:ext cx="1090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4 goes outside</a:t>
            </a:r>
          </a:p>
          <a:p>
            <a:r>
              <a:rPr lang="en-GB" sz="1200" dirty="0" smtClean="0"/>
              <a:t> the bracket</a:t>
            </a:r>
            <a:endParaRPr lang="en-GB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654466" y="2742994"/>
            <a:ext cx="750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7030A0"/>
                </a:solidFill>
              </a:rPr>
              <a:t>12</a:t>
            </a:r>
            <a:r>
              <a:rPr lang="en-GB" sz="1200" dirty="0"/>
              <a:t> a + </a:t>
            </a:r>
            <a:r>
              <a:rPr lang="en-GB" sz="1200" dirty="0" smtClean="0">
                <a:solidFill>
                  <a:srgbClr val="7030A0"/>
                </a:solidFill>
              </a:rPr>
              <a:t>8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622582" y="3117579"/>
            <a:ext cx="321992" cy="3640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996006" y="2938265"/>
            <a:ext cx="809369" cy="5433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54137" y="3530851"/>
            <a:ext cx="1757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4 x 3a = </a:t>
            </a:r>
            <a:r>
              <a:rPr lang="en-GB" sz="1200" b="1" dirty="0" smtClean="0">
                <a:solidFill>
                  <a:srgbClr val="7030A0"/>
                </a:solidFill>
              </a:rPr>
              <a:t>12</a:t>
            </a:r>
            <a:r>
              <a:rPr lang="en-GB" sz="1200" dirty="0" smtClean="0"/>
              <a:t>a and 4 x 2 = </a:t>
            </a:r>
            <a:r>
              <a:rPr lang="en-GB" sz="1200" b="1" dirty="0" smtClean="0">
                <a:solidFill>
                  <a:srgbClr val="7030A0"/>
                </a:solidFill>
              </a:rPr>
              <a:t>8</a:t>
            </a:r>
            <a:endParaRPr lang="en-GB" sz="1200" b="1" dirty="0">
              <a:solidFill>
                <a:srgbClr val="7030A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001111" y="2966479"/>
            <a:ext cx="161670" cy="4975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944574" y="3548583"/>
            <a:ext cx="231156" cy="1746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2931625" y="3548583"/>
            <a:ext cx="231156" cy="1746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3614230" y="1655050"/>
            <a:ext cx="3429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Factorise fully:</a:t>
            </a:r>
          </a:p>
          <a:p>
            <a:endParaRPr lang="en-GB" dirty="0"/>
          </a:p>
          <a:p>
            <a:pPr marL="342900" indent="-342900">
              <a:buAutoNum type="alphaLcParenR"/>
            </a:pPr>
            <a:r>
              <a:rPr lang="en-GB" dirty="0"/>
              <a:t>6b – 9</a:t>
            </a:r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r>
              <a:rPr lang="en-GB" dirty="0"/>
              <a:t>36 – 6c</a:t>
            </a:r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r>
              <a:rPr lang="en-GB" dirty="0"/>
              <a:t>27a – 18b – 9c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3521" y="4165665"/>
            <a:ext cx="3429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/>
              <a:t>Factorise the following expression:</a:t>
            </a:r>
          </a:p>
          <a:p>
            <a:pPr algn="ctr"/>
            <a:r>
              <a:rPr lang="en-GB" sz="1400" b="1" dirty="0" smtClean="0">
                <a:solidFill>
                  <a:srgbClr val="7030A0"/>
                </a:solidFill>
              </a:rPr>
              <a:t>12</a:t>
            </a:r>
            <a:r>
              <a:rPr lang="en-GB" sz="1400" dirty="0" smtClean="0"/>
              <a:t> </a:t>
            </a:r>
            <a:r>
              <a:rPr lang="en-GB" sz="1400" dirty="0"/>
              <a:t>a + </a:t>
            </a:r>
            <a:r>
              <a:rPr lang="en-GB" sz="1400" b="1" dirty="0" smtClean="0">
                <a:solidFill>
                  <a:srgbClr val="7030A0"/>
                </a:solidFill>
              </a:rPr>
              <a:t>18</a:t>
            </a:r>
            <a:endParaRPr lang="en-GB" sz="1400" b="1" dirty="0">
              <a:solidFill>
                <a:srgbClr val="7030A0"/>
              </a:solidFill>
            </a:endParaRPr>
          </a:p>
          <a:p>
            <a:pPr algn="ctr"/>
            <a:r>
              <a:rPr lang="en-GB" sz="1400" dirty="0"/>
              <a:t>Find the numerical highest common factor between each </a:t>
            </a:r>
            <a:r>
              <a:rPr lang="en-GB" sz="1400" dirty="0" smtClean="0"/>
              <a:t>term(12 </a:t>
            </a:r>
            <a:r>
              <a:rPr lang="en-GB" sz="1400" dirty="0"/>
              <a:t>and </a:t>
            </a:r>
            <a:r>
              <a:rPr lang="en-GB" sz="1400" dirty="0" smtClean="0"/>
              <a:t>18</a:t>
            </a:r>
            <a:r>
              <a:rPr lang="en-GB" sz="1400" dirty="0"/>
              <a:t>) = </a:t>
            </a:r>
          </a:p>
          <a:p>
            <a:pPr algn="ctr"/>
            <a:endParaRPr lang="en-GB" sz="1400" dirty="0"/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/>
          </a:p>
        </p:txBody>
      </p:sp>
      <p:sp>
        <p:nvSpPr>
          <p:cNvPr id="36" name="Rectangle 35"/>
          <p:cNvSpPr/>
          <p:nvPr/>
        </p:nvSpPr>
        <p:spPr>
          <a:xfrm>
            <a:off x="3572149" y="4188537"/>
            <a:ext cx="3429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Factorise fully:</a:t>
            </a:r>
          </a:p>
          <a:p>
            <a:endParaRPr lang="en-GB" sz="1600" dirty="0"/>
          </a:p>
          <a:p>
            <a:pPr marL="342900" indent="-342900">
              <a:buAutoNum type="alphaLcParenR"/>
            </a:pPr>
            <a:r>
              <a:rPr lang="en-GB" sz="1600" dirty="0" smtClean="0"/>
              <a:t>4b </a:t>
            </a:r>
            <a:r>
              <a:rPr lang="en-GB" sz="1600" dirty="0"/>
              <a:t>– </a:t>
            </a:r>
            <a:r>
              <a:rPr lang="en-GB" sz="1600" dirty="0" smtClean="0"/>
              <a:t>12</a:t>
            </a:r>
            <a:endParaRPr lang="en-GB" sz="1600" dirty="0"/>
          </a:p>
          <a:p>
            <a:pPr marL="342900" indent="-342900">
              <a:buAutoNum type="alphaLcParenR"/>
            </a:pPr>
            <a:endParaRPr lang="en-GB" sz="1600" dirty="0"/>
          </a:p>
          <a:p>
            <a:pPr marL="342900" indent="-342900">
              <a:buAutoNum type="alphaLcParenR"/>
            </a:pPr>
            <a:r>
              <a:rPr lang="en-GB" sz="1600" dirty="0" smtClean="0"/>
              <a:t>24 – </a:t>
            </a:r>
            <a:r>
              <a:rPr lang="en-GB" sz="1600" dirty="0"/>
              <a:t>6c</a:t>
            </a:r>
          </a:p>
          <a:p>
            <a:pPr marL="342900" indent="-342900">
              <a:buAutoNum type="alphaLcParenR"/>
            </a:pPr>
            <a:endParaRPr lang="en-GB" sz="1600" dirty="0"/>
          </a:p>
          <a:p>
            <a:pPr marL="342900" indent="-342900">
              <a:buAutoNum type="alphaLcParenR"/>
            </a:pPr>
            <a:r>
              <a:rPr lang="en-GB" sz="1600" dirty="0" smtClean="0"/>
              <a:t>14a </a:t>
            </a:r>
            <a:r>
              <a:rPr lang="en-GB" sz="1600" dirty="0"/>
              <a:t>– </a:t>
            </a:r>
            <a:r>
              <a:rPr lang="en-GB" sz="1600" dirty="0" smtClean="0"/>
              <a:t>21b +7c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111090" y="5315558"/>
                <a:ext cx="1467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6   12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+18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90" y="5315558"/>
                <a:ext cx="1467590" cy="3077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-Shape 37"/>
          <p:cNvSpPr/>
          <p:nvPr/>
        </p:nvSpPr>
        <p:spPr>
          <a:xfrm flipV="1">
            <a:off x="1543919" y="5345005"/>
            <a:ext cx="928688" cy="284205"/>
          </a:xfrm>
          <a:prstGeom prst="corner">
            <a:avLst>
              <a:gd name="adj1" fmla="val 8772"/>
              <a:gd name="adj2" fmla="val 6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2983523" y="4823315"/>
            <a:ext cx="369938" cy="2594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97255" y="5869025"/>
                <a:ext cx="20407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So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      +      )</m:t>
                    </m:r>
                  </m:oMath>
                </a14:m>
                <a:r>
                  <a:rPr lang="en-GB" dirty="0" smtClean="0"/>
                  <a:t>    </a:t>
                </a:r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55" y="5869025"/>
                <a:ext cx="204073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388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1283144" y="5913314"/>
            <a:ext cx="267101" cy="2662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1711334" y="5920549"/>
            <a:ext cx="267101" cy="2662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2154543" y="5918453"/>
            <a:ext cx="267101" cy="2662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21354" y="6505357"/>
                <a:ext cx="3429000" cy="11695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sz="1400" dirty="0" smtClean="0"/>
                  <a:t>Factorise the following expression:</a:t>
                </a:r>
              </a:p>
              <a:p>
                <a:pPr algn="ctr"/>
                <a:r>
                  <a:rPr lang="en-GB" sz="1400" dirty="0" smtClean="0"/>
                  <a:t>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b="1" dirty="0">
                  <a:solidFill>
                    <a:srgbClr val="7030A0"/>
                  </a:solidFill>
                </a:endParaRPr>
              </a:p>
              <a:p>
                <a:pPr algn="ctr"/>
                <a:endParaRPr lang="en-GB" sz="1400" dirty="0" smtClean="0"/>
              </a:p>
              <a:p>
                <a:pPr algn="ctr"/>
                <a:endParaRPr lang="en-GB" sz="1400" dirty="0"/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4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54" y="6505357"/>
                <a:ext cx="3429000" cy="1169551"/>
              </a:xfrm>
              <a:prstGeom prst="rect">
                <a:avLst/>
              </a:prstGeom>
              <a:blipFill rotWithShape="0">
                <a:blip r:embed="rId5"/>
                <a:stretch>
                  <a:fillRect l="-534" t="-1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568737" y="6512036"/>
                <a:ext cx="3429000" cy="18158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sz="1600" dirty="0" smtClean="0"/>
                  <a:t>Factorise fully:</a:t>
                </a:r>
              </a:p>
              <a:p>
                <a:endParaRPr lang="en-GB" sz="1600" dirty="0" smtClean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1600" b="0" dirty="0" smtClean="0"/>
              </a:p>
              <a:p>
                <a:pPr marL="342900" indent="-342900">
                  <a:buAutoNum type="alphaLcParenR"/>
                </a:pPr>
                <a:endParaRPr lang="en-GB" sz="1600" dirty="0" smtClean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+15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600" b="0" dirty="0" smtClean="0"/>
              </a:p>
              <a:p>
                <a:pPr marL="342900" indent="-342900">
                  <a:buAutoNum type="alphaLcParenR"/>
                </a:pPr>
                <a:endParaRPr lang="en-GB" sz="1600" dirty="0" smtClean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+18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37" y="6512036"/>
                <a:ext cx="3429000" cy="1815882"/>
              </a:xfrm>
              <a:prstGeom prst="rect">
                <a:avLst/>
              </a:prstGeom>
              <a:blipFill rotWithShape="0">
                <a:blip r:embed="rId6"/>
                <a:stretch>
                  <a:fillRect l="-888" t="-1007" b="-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00278" y="7216797"/>
                <a:ext cx="32792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         +        ×2×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78" y="7216797"/>
                <a:ext cx="327921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>
          <a:xfrm flipH="1">
            <a:off x="1079900" y="6972752"/>
            <a:ext cx="496248" cy="2347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112845" y="6980500"/>
            <a:ext cx="390013" cy="2156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307377" y="7259436"/>
            <a:ext cx="369938" cy="2594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1978435" y="7260253"/>
            <a:ext cx="369938" cy="2594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245273" y="7255661"/>
            <a:ext cx="369938" cy="2594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2995228" y="7268018"/>
            <a:ext cx="369938" cy="2594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0120" y="7776193"/>
                <a:ext cx="20407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So      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      +      )</m:t>
                    </m:r>
                  </m:oMath>
                </a14:m>
                <a:r>
                  <a:rPr lang="en-GB" dirty="0" smtClean="0"/>
                  <a:t>    </a:t>
                </a:r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20" y="7776193"/>
                <a:ext cx="2040736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695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/>
          <p:cNvSpPr/>
          <p:nvPr/>
        </p:nvSpPr>
        <p:spPr>
          <a:xfrm>
            <a:off x="1711334" y="7827717"/>
            <a:ext cx="267101" cy="2662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2154543" y="7825621"/>
            <a:ext cx="267101" cy="2662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7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70411" y="136185"/>
            <a:ext cx="2250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3521" y="1585848"/>
          <a:ext cx="6730958" cy="7590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25530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833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6539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8" y="3571991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3" y="5996542"/>
            <a:ext cx="426347" cy="42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6" y="8674353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8023" y="1061132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Factorisation 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100" y="1615753"/>
            <a:ext cx="3309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Factorise 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39134" y="2137009"/>
            <a:ext cx="1949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</a:t>
            </a:r>
            <a:r>
              <a:rPr lang="en-GB" sz="1400" dirty="0" smtClean="0"/>
              <a:t>imes to make </a:t>
            </a:r>
          </a:p>
          <a:p>
            <a:r>
              <a:rPr lang="en-GB" dirty="0" smtClean="0"/>
              <a:t>E</a:t>
            </a:r>
            <a:r>
              <a:rPr lang="en-GB" sz="1400" dirty="0" smtClean="0"/>
              <a:t>nd</a:t>
            </a:r>
            <a:r>
              <a:rPr lang="en-GB" dirty="0" smtClean="0"/>
              <a:t> </a:t>
            </a:r>
          </a:p>
          <a:p>
            <a:r>
              <a:rPr lang="en-GB" dirty="0" smtClean="0"/>
              <a:t>A</a:t>
            </a:r>
            <a:r>
              <a:rPr lang="en-GB" sz="1400" dirty="0" smtClean="0"/>
              <a:t>dd to make  </a:t>
            </a:r>
            <a:endParaRPr lang="en-GB" dirty="0" smtClean="0"/>
          </a:p>
          <a:p>
            <a:r>
              <a:rPr lang="en-GB" dirty="0" smtClean="0"/>
              <a:t>M</a:t>
            </a:r>
            <a:r>
              <a:rPr lang="en-GB" sz="1400" dirty="0" smtClean="0"/>
              <a:t>iddle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57122" y="1770114"/>
                <a:ext cx="17605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122" y="1770114"/>
                <a:ext cx="1760537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44840" y="2528796"/>
                <a:ext cx="17361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=(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      )(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     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840" y="2528796"/>
                <a:ext cx="1736187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20070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153743" y="2600285"/>
            <a:ext cx="247309" cy="2324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948665" y="2590555"/>
            <a:ext cx="247309" cy="2324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1681978" y="2130871"/>
            <a:ext cx="1638852" cy="38673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What factor pairs multiply to make -12</a:t>
            </a:r>
            <a:endParaRPr lang="en-GB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2028635" y="2850045"/>
            <a:ext cx="97950" cy="324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565498" y="2847050"/>
            <a:ext cx="122649" cy="349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557122" y="3157426"/>
            <a:ext cx="1638852" cy="18605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Be careful of the signs.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548063" y="1593769"/>
                <a:ext cx="330993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Factorise </a:t>
                </a:r>
              </a:p>
              <a:p>
                <a:endParaRPr lang="en-GB" sz="1600" dirty="0"/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+15</m:t>
                    </m:r>
                  </m:oMath>
                </a14:m>
                <a:endParaRPr lang="en-GB" sz="1600" b="0" dirty="0" smtClean="0"/>
              </a:p>
              <a:p>
                <a:pPr marL="342900" indent="-342900">
                  <a:buAutoNum type="arabicParenR"/>
                </a:pPr>
                <a:endParaRPr lang="en-GB" sz="1600" dirty="0" smtClean="0"/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−18</m:t>
                    </m:r>
                  </m:oMath>
                </a14:m>
                <a:endParaRPr lang="en-GB" sz="1600" b="0" dirty="0" smtClean="0"/>
              </a:p>
              <a:p>
                <a:pPr marL="342900" indent="-342900">
                  <a:buAutoNum type="arabicParenR"/>
                </a:pPr>
                <a:endParaRPr lang="en-GB" sz="1600" dirty="0" smtClean="0"/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063" y="1593769"/>
                <a:ext cx="3309937" cy="1815882"/>
              </a:xfrm>
              <a:prstGeom prst="rect">
                <a:avLst/>
              </a:prstGeom>
              <a:blipFill rotWithShape="0">
                <a:blip r:embed="rId6"/>
                <a:stretch>
                  <a:fillRect l="-921" t="-1007" b="-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27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70411" y="136185"/>
            <a:ext cx="2250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3521" y="1585848"/>
          <a:ext cx="6730958" cy="7590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25530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833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6539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091" y="3671271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3" y="5996542"/>
            <a:ext cx="426347" cy="42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6" y="8674353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8023" y="1061132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Algebraic Fractions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084" y="1674437"/>
                <a:ext cx="3435380" cy="401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 smtClean="0"/>
                  <a:t>Express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400" dirty="0" smtClean="0"/>
                  <a:t> as a single fraction.</a:t>
                </a:r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" y="1674437"/>
                <a:ext cx="3435380" cy="401200"/>
              </a:xfrm>
              <a:prstGeom prst="rect">
                <a:avLst/>
              </a:prstGeom>
              <a:blipFill rotWithShape="0">
                <a:blip r:embed="rId4"/>
                <a:stretch>
                  <a:fillRect l="-533"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105" y="2198199"/>
                <a:ext cx="1955718" cy="66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num>
                        <m:den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b="0" i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5" y="2198199"/>
                <a:ext cx="1955718" cy="6690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1718912" y="2200791"/>
            <a:ext cx="1580483" cy="815714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When multiplying expressions, watch out for expanding brackets. 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-18910" y="3117032"/>
                <a:ext cx="1955718" cy="66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num>
                        <m:den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b="0" i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910" y="3117032"/>
                <a:ext cx="1955718" cy="6690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560208" y="3120391"/>
            <a:ext cx="1054894" cy="3237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560208" y="3508940"/>
            <a:ext cx="1054894" cy="3237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54856" y="1558382"/>
                <a:ext cx="3641471" cy="441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0" dirty="0" smtClean="0"/>
                  <a:t>Express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600" dirty="0" smtClean="0"/>
                  <a:t> as a single fraction.</a:t>
                </a:r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856" y="1558382"/>
                <a:ext cx="3641471" cy="441788"/>
              </a:xfrm>
              <a:prstGeom prst="rect">
                <a:avLst/>
              </a:prstGeom>
              <a:blipFill rotWithShape="0">
                <a:blip r:embed="rId7"/>
                <a:stretch>
                  <a:fillRect l="-1005" b="-6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311" y="4139171"/>
                <a:ext cx="3562598" cy="442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0" dirty="0" smtClean="0"/>
                  <a:t>Express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GB" sz="1600" dirty="0" smtClean="0"/>
                  <a:t> as a single fraction.</a:t>
                </a:r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1" y="4139171"/>
                <a:ext cx="3562598" cy="442044"/>
              </a:xfrm>
              <a:prstGeom prst="rect">
                <a:avLst/>
              </a:prstGeom>
              <a:blipFill rotWithShape="0">
                <a:blip r:embed="rId8"/>
                <a:stretch>
                  <a:fillRect l="-855" b="-5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86450" y="4123424"/>
                <a:ext cx="3562598" cy="442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0" dirty="0" smtClean="0"/>
                  <a:t>Express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den>
                    </m:f>
                  </m:oMath>
                </a14:m>
                <a:r>
                  <a:rPr lang="en-GB" sz="1600" dirty="0" smtClean="0"/>
                  <a:t> as a single fraction.</a:t>
                </a:r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450" y="4123424"/>
                <a:ext cx="3562598" cy="442172"/>
              </a:xfrm>
              <a:prstGeom prst="rect">
                <a:avLst/>
              </a:prstGeom>
              <a:blipFill rotWithShape="0">
                <a:blip r:embed="rId9"/>
                <a:stretch>
                  <a:fillRect l="-1027" b="-5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8947" y="4610676"/>
                <a:ext cx="2144121" cy="122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     −      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      +        </m:t>
                              </m:r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47" y="4610676"/>
                <a:ext cx="2144121" cy="1223092"/>
              </a:xfrm>
              <a:prstGeom prst="rect">
                <a:avLst/>
              </a:prstGeom>
              <a:blipFill rotWithShape="0">
                <a:blip r:embed="rId10"/>
                <a:stretch>
                  <a:fillRect r="-79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843681" y="4665811"/>
            <a:ext cx="247309" cy="2324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2314006" y="4669926"/>
            <a:ext cx="247309" cy="2324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877028" y="5026588"/>
            <a:ext cx="247309" cy="2324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347353" y="5030703"/>
            <a:ext cx="247309" cy="2324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2425344" y="5275830"/>
            <a:ext cx="814794" cy="211466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Expand</a:t>
            </a:r>
            <a:endParaRPr lang="en-GB" sz="1200" dirty="0"/>
          </a:p>
        </p:txBody>
      </p:sp>
      <p:sp>
        <p:nvSpPr>
          <p:cNvPr id="28" name="Rounded Rectangle 27"/>
          <p:cNvSpPr/>
          <p:nvPr/>
        </p:nvSpPr>
        <p:spPr>
          <a:xfrm>
            <a:off x="2442162" y="5737764"/>
            <a:ext cx="814794" cy="211466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Simplify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5313" y="6519142"/>
                <a:ext cx="2336002" cy="47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Simplify fully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13" y="6519142"/>
                <a:ext cx="2336002" cy="476477"/>
              </a:xfrm>
              <a:prstGeom prst="rect">
                <a:avLst/>
              </a:prstGeom>
              <a:blipFill rotWithShape="0">
                <a:blip r:embed="rId11"/>
                <a:stretch>
                  <a:fillRect l="-1567" b="-3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ounded Rectangle 29"/>
          <p:cNvSpPr/>
          <p:nvPr/>
        </p:nvSpPr>
        <p:spPr>
          <a:xfrm>
            <a:off x="2134070" y="7023158"/>
            <a:ext cx="1287910" cy="5959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Factorise the numerator and denominator.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3027" y="6995619"/>
                <a:ext cx="1152135" cy="66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      </m:t>
                              </m:r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     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      </m:t>
                              </m:r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     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7" y="6995619"/>
                <a:ext cx="1152135" cy="669094"/>
              </a:xfrm>
              <a:prstGeom prst="rect">
                <a:avLst/>
              </a:prstGeom>
              <a:blipFill rotWithShape="0">
                <a:blip r:embed="rId12"/>
                <a:stretch>
                  <a:fillRect r="-76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889385" y="7044092"/>
            <a:ext cx="247309" cy="2324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689422" y="7044324"/>
            <a:ext cx="247309" cy="2324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865337" y="7391399"/>
            <a:ext cx="247309" cy="2324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1701779" y="7391399"/>
            <a:ext cx="247309" cy="2324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16455" y="7764073"/>
                <a:ext cx="1152135" cy="66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      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     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55" y="7764073"/>
                <a:ext cx="1152135" cy="669094"/>
              </a:xfrm>
              <a:prstGeom prst="rect">
                <a:avLst/>
              </a:prstGeom>
              <a:blipFill rotWithShape="0">
                <a:blip r:embed="rId13"/>
                <a:stretch>
                  <a:fillRect r="-26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ounded Rectangle 36"/>
          <p:cNvSpPr/>
          <p:nvPr/>
        </p:nvSpPr>
        <p:spPr>
          <a:xfrm>
            <a:off x="2295337" y="7954286"/>
            <a:ext cx="814794" cy="211466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Simplify</a:t>
            </a:r>
            <a:endParaRPr lang="en-GB" sz="1200" dirty="0"/>
          </a:p>
        </p:txBody>
      </p:sp>
      <p:sp>
        <p:nvSpPr>
          <p:cNvPr id="38" name="Rectangle 37"/>
          <p:cNvSpPr/>
          <p:nvPr/>
        </p:nvSpPr>
        <p:spPr>
          <a:xfrm>
            <a:off x="914554" y="7814727"/>
            <a:ext cx="247309" cy="2324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890506" y="8162034"/>
            <a:ext cx="247309" cy="2324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40555" y="6504777"/>
                <a:ext cx="2336002" cy="47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Simplify fully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555" y="6504777"/>
                <a:ext cx="2336002" cy="476477"/>
              </a:xfrm>
              <a:prstGeom prst="rect">
                <a:avLst/>
              </a:prstGeom>
              <a:blipFill rotWithShape="0">
                <a:blip r:embed="rId14"/>
                <a:stretch>
                  <a:fillRect l="-1305" b="-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96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70408" y="136185"/>
            <a:ext cx="2250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186639"/>
              </p:ext>
            </p:extLst>
          </p:nvPr>
        </p:nvGraphicFramePr>
        <p:xfrm>
          <a:off x="63519" y="1585848"/>
          <a:ext cx="6700950" cy="7729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0475"/>
                <a:gridCol w="3350475"/>
              </a:tblGrid>
              <a:tr h="257653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7653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7653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" y="2932991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15" y="6151277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" y="8563748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1728" y="1010301"/>
            <a:ext cx="682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Substitution </a:t>
            </a:r>
            <a:endParaRPr lang="en-GB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5351" y="1585414"/>
                <a:ext cx="3181742" cy="1769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b="0" dirty="0" smtClean="0"/>
              </a:p>
              <a:p>
                <a:endParaRPr lang="en-GB" sz="11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     ×       ×</m:t>
                      </m:r>
                    </m:oMath>
                  </m:oMathPara>
                </a14:m>
                <a:endParaRPr lang="en-GB" b="0" dirty="0" smtClean="0"/>
              </a:p>
              <a:p>
                <a:endParaRPr lang="en-GB" sz="700" dirty="0" smtClean="0"/>
              </a:p>
              <a:p>
                <a:r>
                  <a:rPr lang="en-GB" dirty="0" smtClean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 </m:t>
                    </m:r>
                  </m:oMath>
                </a14:m>
                <a:r>
                  <a:rPr lang="en-GB" dirty="0" smtClean="0"/>
                  <a:t>what is the value of </a:t>
                </a:r>
              </a:p>
              <a:p>
                <a:r>
                  <a:rPr lang="en-GB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=4×3×</m:t>
                    </m:r>
                  </m:oMath>
                </a14:m>
                <a:endParaRPr lang="en-GB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 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51" y="1585414"/>
                <a:ext cx="3181742" cy="1769715"/>
              </a:xfrm>
              <a:prstGeom prst="rect">
                <a:avLst/>
              </a:prstGeom>
              <a:blipFill rotWithShape="0">
                <a:blip r:embed="rId3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547348" y="2064384"/>
            <a:ext cx="280068" cy="3206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5" name="Rectangle 14"/>
          <p:cNvSpPr/>
          <p:nvPr/>
        </p:nvSpPr>
        <p:spPr>
          <a:xfrm>
            <a:off x="2041329" y="2064386"/>
            <a:ext cx="280068" cy="3206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6" name="Rectangle 15"/>
          <p:cNvSpPr/>
          <p:nvPr/>
        </p:nvSpPr>
        <p:spPr>
          <a:xfrm>
            <a:off x="2535310" y="2064385"/>
            <a:ext cx="280068" cy="3206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7" name="Rectangle 16"/>
          <p:cNvSpPr/>
          <p:nvPr/>
        </p:nvSpPr>
        <p:spPr>
          <a:xfrm>
            <a:off x="2194063" y="1636602"/>
            <a:ext cx="280068" cy="3206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8" name="Rectangle 17"/>
          <p:cNvSpPr/>
          <p:nvPr/>
        </p:nvSpPr>
        <p:spPr>
          <a:xfrm>
            <a:off x="2612847" y="2685977"/>
            <a:ext cx="280068" cy="3206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9" name="Rectangle 18"/>
          <p:cNvSpPr/>
          <p:nvPr/>
        </p:nvSpPr>
        <p:spPr>
          <a:xfrm>
            <a:off x="1734419" y="2990818"/>
            <a:ext cx="555261" cy="3206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81570" y="1541550"/>
                <a:ext cx="33828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u="sng" dirty="0" smtClean="0"/>
                  <a:t>Evaluate</a:t>
                </a:r>
                <a:r>
                  <a:rPr lang="en-GB" sz="1600" dirty="0" smtClean="0"/>
                  <a:t> the following expressions when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570" y="1541550"/>
                <a:ext cx="3382898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1081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94953" y="2088054"/>
                <a:ext cx="346304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1600" b="0" dirty="0" smtClean="0"/>
              </a:p>
              <a:p>
                <a:pPr marL="342900" indent="-34290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1600" b="0" dirty="0" smtClean="0"/>
              </a:p>
              <a:p>
                <a:pPr marL="342900" indent="-34290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1600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953" y="2088054"/>
                <a:ext cx="3463047" cy="1323439"/>
              </a:xfrm>
              <a:prstGeom prst="rect">
                <a:avLst/>
              </a:prstGeom>
              <a:blipFill rotWithShape="0">
                <a:blip r:embed="rId5"/>
                <a:stretch>
                  <a:fillRect l="-880" t="-13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3537115" y="4101666"/>
            <a:ext cx="3067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Use this rule to work out the total cost of a taxis journey.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/>
              <p:cNvSpPr/>
              <p:nvPr/>
            </p:nvSpPr>
            <p:spPr>
              <a:xfrm>
                <a:off x="3778736" y="4596926"/>
                <a:ext cx="2915303" cy="28559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=£3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𝑚𝑖𝑙𝑒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𝑝𝑙𝑢𝑠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£2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Rounded 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736" y="4596926"/>
                <a:ext cx="2915303" cy="285592"/>
              </a:xfrm>
              <a:prstGeom prst="roundRect">
                <a:avLst/>
              </a:prstGeom>
              <a:blipFill rotWithShape="0">
                <a:blip r:embed="rId6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541818" y="4898147"/>
            <a:ext cx="3067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Maria travels 5 miles in a taxis. Work out the total cost. 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98741" y="4192201"/>
            <a:ext cx="3067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Use this rule to work out the total cost of hiring a bouncy castle.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>
              <a:xfrm>
                <a:off x="278577" y="4699818"/>
                <a:ext cx="2984022" cy="26377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𝑇𝑜𝑡𝑎𝑙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=£10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𝑝𝑒𝑟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h𝑜𝑢𝑟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𝑝𝑙𝑢𝑠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£</m:t>
                    </m:r>
                  </m:oMath>
                </a14:m>
                <a:r>
                  <a:rPr lang="en-GB" sz="1400" dirty="0" smtClean="0"/>
                  <a:t>15</a:t>
                </a:r>
                <a:endParaRPr lang="en-GB" sz="1400" dirty="0"/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77" y="4699818"/>
                <a:ext cx="2984022" cy="263773"/>
              </a:xfrm>
              <a:prstGeom prst="roundRect">
                <a:avLst/>
              </a:prstGeom>
              <a:blipFill rotWithShape="0">
                <a:blip r:embed="rId7"/>
                <a:stretch>
                  <a:fillRect t="-8889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103444" y="4988682"/>
            <a:ext cx="3433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Michelle hires a bouncy castle for 6 hours. 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3196" y="5310682"/>
                <a:ext cx="31312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=£10×             + £15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6" y="5310682"/>
                <a:ext cx="3131273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1972906" y="5310682"/>
            <a:ext cx="57344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-180950" y="5735546"/>
                <a:ext cx="31312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             + £15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950" y="5735546"/>
                <a:ext cx="3131273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1384686" y="5724265"/>
            <a:ext cx="57344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-782043" y="6187518"/>
                <a:ext cx="31312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2043" y="6187518"/>
                <a:ext cx="3131273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1386435" y="6209628"/>
            <a:ext cx="57344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3469823" y="6738711"/>
            <a:ext cx="3067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total cost of a taxis journey is £23. How many miles did Abdul drive?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>
              <a:xfrm>
                <a:off x="3711444" y="7233971"/>
                <a:ext cx="2915303" cy="28559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=£3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𝑚𝑖𝑙𝑒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𝑝𝑙𝑢𝑠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£2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444" y="7233971"/>
                <a:ext cx="2915303" cy="285592"/>
              </a:xfrm>
              <a:prstGeom prst="roundRect">
                <a:avLst/>
              </a:prstGeom>
              <a:blipFill rotWithShape="0">
                <a:blip r:embed="rId11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/>
              <p:cNvSpPr/>
              <p:nvPr/>
            </p:nvSpPr>
            <p:spPr>
              <a:xfrm>
                <a:off x="223963" y="7262375"/>
                <a:ext cx="2984022" cy="26377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𝑇𝑜𝑡𝑎𝑙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=£10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𝑝𝑒𝑟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h𝑜𝑢𝑟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𝑝𝑙𝑢𝑠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£</m:t>
                    </m:r>
                  </m:oMath>
                </a14:m>
                <a:r>
                  <a:rPr lang="en-GB" sz="1400" dirty="0" smtClean="0"/>
                  <a:t>15</a:t>
                </a:r>
                <a:endParaRPr lang="en-GB" sz="1400" dirty="0"/>
              </a:p>
            </p:txBody>
          </p:sp>
        </mc:Choice>
        <mc:Fallback xmlns="">
          <p:sp>
            <p:nvSpPr>
              <p:cNvPr id="48" name="Rounded 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63" y="7262375"/>
                <a:ext cx="2984022" cy="263773"/>
              </a:xfrm>
              <a:prstGeom prst="roundRect">
                <a:avLst/>
              </a:prstGeom>
              <a:blipFill rotWithShape="0">
                <a:blip r:embed="rId12"/>
                <a:stretch>
                  <a:fillRect t="-8696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63519" y="6725478"/>
            <a:ext cx="3433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total cost is £125, how many hours did Adam hire the bouncy castle for?.</a:t>
            </a:r>
            <a:endParaRPr lang="en-GB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44053" y="7587260"/>
            <a:ext cx="105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Cost </a:t>
            </a:r>
            <a:endParaRPr lang="en-GB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50635" y="7782000"/>
            <a:ext cx="387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963809" y="7587260"/>
                <a:ext cx="530825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×10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09" y="7587260"/>
                <a:ext cx="530825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33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1538625" y="7771926"/>
            <a:ext cx="387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926527" y="7575904"/>
                <a:ext cx="530825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+15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527" y="7575904"/>
                <a:ext cx="530825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1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>
            <a:off x="2446616" y="7742734"/>
            <a:ext cx="387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754349" y="7566687"/>
            <a:ext cx="105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Hire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65955" y="7999779"/>
            <a:ext cx="105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Cost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985711" y="7999779"/>
                <a:ext cx="530825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711" y="7999779"/>
                <a:ext cx="530825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33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948429" y="7988423"/>
                <a:ext cx="530825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429" y="7988423"/>
                <a:ext cx="530825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2776251" y="7979206"/>
            <a:ext cx="105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Hire</a:t>
            </a:r>
            <a:endParaRPr lang="en-GB" dirty="0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2488967" y="8191697"/>
            <a:ext cx="387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1535726" y="8191697"/>
            <a:ext cx="387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575820" y="8191697"/>
            <a:ext cx="387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2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70408" y="136185"/>
            <a:ext cx="2250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567481"/>
              </p:ext>
            </p:extLst>
          </p:nvPr>
        </p:nvGraphicFramePr>
        <p:xfrm>
          <a:off x="63519" y="1585848"/>
          <a:ext cx="6794480" cy="74446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7240"/>
                <a:gridCol w="3397240"/>
              </a:tblGrid>
              <a:tr h="248154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8154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8154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28" y="3543845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61" y="5995199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28" y="8500399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0768" y="1061132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Formulae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074" y="1606356"/>
            <a:ext cx="328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When we follow a rule we substitute the terms with the corresponding values.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624231" y="2254099"/>
                <a:ext cx="2547915" cy="23606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latin typeface="Comic Sans MS" panose="030F0702030302020204" pitchFamily="66" charset="0"/>
                  </a:rPr>
                  <a:t>Power = Voltage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dirty="0" smtClean="0">
                    <a:latin typeface="Comic Sans MS" panose="030F0702030302020204" pitchFamily="66" charset="0"/>
                  </a:rPr>
                  <a:t> Current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31" y="2254099"/>
                <a:ext cx="2547915" cy="236063"/>
              </a:xfrm>
              <a:prstGeom prst="roundRect">
                <a:avLst/>
              </a:prstGeom>
              <a:blipFill rotWithShape="0">
                <a:blip r:embed="rId3"/>
                <a:stretch>
                  <a:fillRect t="-17500" b="-4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29928" y="1984111"/>
            <a:ext cx="2729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rule is 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2614" y="2464269"/>
            <a:ext cx="3200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If the </a:t>
            </a:r>
            <a:r>
              <a:rPr lang="en-GB" sz="1400" b="1" u="sng" dirty="0" smtClean="0"/>
              <a:t>voltage</a:t>
            </a:r>
            <a:r>
              <a:rPr lang="en-GB" sz="1400" dirty="0" smtClean="0"/>
              <a:t> is </a:t>
            </a:r>
            <a:r>
              <a:rPr lang="en-GB" sz="1400" b="1" u="sng" dirty="0" smtClean="0"/>
              <a:t>12 volts</a:t>
            </a:r>
            <a:r>
              <a:rPr lang="en-GB" sz="1400" dirty="0" smtClean="0"/>
              <a:t> and </a:t>
            </a:r>
          </a:p>
          <a:p>
            <a:r>
              <a:rPr lang="en-GB" sz="1400" dirty="0" smtClean="0"/>
              <a:t>the </a:t>
            </a:r>
            <a:r>
              <a:rPr lang="en-GB" sz="1400" b="1" u="sng" dirty="0" smtClean="0"/>
              <a:t>current</a:t>
            </a:r>
            <a:r>
              <a:rPr lang="en-GB" sz="1400" dirty="0" smtClean="0"/>
              <a:t> is </a:t>
            </a:r>
            <a:r>
              <a:rPr lang="en-GB" sz="1400" b="1" u="sng" dirty="0" smtClean="0"/>
              <a:t>5 amperes</a:t>
            </a:r>
            <a:r>
              <a:rPr lang="en-GB" sz="1400" dirty="0" smtClean="0"/>
              <a:t>. </a:t>
            </a:r>
          </a:p>
          <a:p>
            <a:r>
              <a:rPr lang="en-GB" sz="1400" dirty="0" smtClean="0"/>
              <a:t>What the is the power in watts? 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9741" y="3061672"/>
                <a:ext cx="30657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1600" dirty="0" smtClean="0"/>
                  <a:t>Power = 12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endParaRPr lang="en-GB" sz="1600" b="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1600" b="0" dirty="0" smtClean="0"/>
                  <a:t>            =                        watts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41" y="3061672"/>
                <a:ext cx="3065725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994" b="-36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663728" y="3122902"/>
            <a:ext cx="408447" cy="3231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9" name="Rectangle 18"/>
          <p:cNvSpPr/>
          <p:nvPr/>
        </p:nvSpPr>
        <p:spPr>
          <a:xfrm>
            <a:off x="1191941" y="3490223"/>
            <a:ext cx="948703" cy="3152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pic>
        <p:nvPicPr>
          <p:cNvPr id="20" name="Picture 2" descr="http://www.braintreehighnews.com/wp-content/uploads/2014/02/Scienc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748" y="3092492"/>
            <a:ext cx="708626" cy="28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3948078" y="2983411"/>
                <a:ext cx="2718140" cy="31125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latin typeface="Comic Sans MS" panose="030F0702030302020204" pitchFamily="66" charset="0"/>
                  </a:rPr>
                  <a:t>Momentum = Mass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dirty="0" smtClean="0">
                    <a:latin typeface="Comic Sans MS" panose="030F0702030302020204" pitchFamily="66" charset="0"/>
                  </a:rPr>
                  <a:t> Velocity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078" y="2983411"/>
                <a:ext cx="2718140" cy="311257"/>
              </a:xfrm>
              <a:prstGeom prst="roundRect">
                <a:avLst/>
              </a:prstGeom>
              <a:blipFill rotWithShape="0">
                <a:blip r:embed="rId6"/>
                <a:stretch>
                  <a:fillRect b="-169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533266" y="1654332"/>
            <a:ext cx="24056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Aiman</a:t>
            </a:r>
            <a:r>
              <a:rPr lang="en-GB" sz="1400" dirty="0" smtClean="0"/>
              <a:t> wants to calculate the momentum of a curling stone. </a:t>
            </a:r>
          </a:p>
          <a:p>
            <a:r>
              <a:rPr lang="en-GB" sz="1400" dirty="0" smtClean="0"/>
              <a:t>The stone had a </a:t>
            </a:r>
            <a:r>
              <a:rPr lang="en-GB" sz="1400" b="1" u="sng" dirty="0" smtClean="0"/>
              <a:t>mass</a:t>
            </a:r>
            <a:r>
              <a:rPr lang="en-GB" sz="1400" dirty="0" smtClean="0"/>
              <a:t> of </a:t>
            </a:r>
            <a:r>
              <a:rPr lang="en-GB" sz="1400" b="1" u="sng" dirty="0" smtClean="0"/>
              <a:t>8kg</a:t>
            </a:r>
            <a:r>
              <a:rPr lang="en-GB" sz="1400" dirty="0" smtClean="0"/>
              <a:t> and</a:t>
            </a:r>
            <a:r>
              <a:rPr lang="en-GB" sz="1400" b="1" u="sng" dirty="0" smtClean="0"/>
              <a:t> velocity </a:t>
            </a:r>
            <a:r>
              <a:rPr lang="en-GB" sz="1400" dirty="0" smtClean="0"/>
              <a:t>of  </a:t>
            </a:r>
            <a:r>
              <a:rPr lang="en-GB" sz="1400" b="1" u="sng" dirty="0" smtClean="0"/>
              <a:t>3 m/s</a:t>
            </a:r>
            <a:r>
              <a:rPr lang="en-GB" sz="1400" dirty="0" smtClean="0"/>
              <a:t>. </a:t>
            </a:r>
          </a:p>
          <a:p>
            <a:r>
              <a:rPr lang="en-GB" sz="1400" dirty="0" smtClean="0"/>
              <a:t>Use the rule below to calculate the momentum.</a:t>
            </a:r>
            <a:endParaRPr lang="en-GB" sz="1400" dirty="0"/>
          </a:p>
        </p:txBody>
      </p:sp>
      <p:pic>
        <p:nvPicPr>
          <p:cNvPr id="23" name="Picture 2" descr="http://www.braintreehighnews.com/wp-content/uploads/2014/02/Scienc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978" y="1585848"/>
            <a:ext cx="937732" cy="37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www.cinema52.com/2012/wp-content/uploads/2012/05/Token-Science-Word-small-206x30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74" y="2088371"/>
            <a:ext cx="493539" cy="71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3950478" y="4101182"/>
                <a:ext cx="2718140" cy="31125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478" y="4101182"/>
                <a:ext cx="2718140" cy="311257"/>
              </a:xfrm>
              <a:prstGeom prst="roundRect">
                <a:avLst/>
              </a:prstGeom>
              <a:blipFill rotWithShape="0">
                <a:blip r:embed="rId9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636296" y="4393162"/>
            <a:ext cx="3221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Write down two different pairs of answers for </a:t>
            </a:r>
            <a:r>
              <a:rPr lang="en-GB" sz="1600" b="1" dirty="0" smtClean="0"/>
              <a:t>a</a:t>
            </a:r>
            <a:r>
              <a:rPr lang="en-GB" sz="1600" dirty="0" smtClean="0"/>
              <a:t> and </a:t>
            </a:r>
            <a:r>
              <a:rPr lang="en-GB" sz="1600" b="1" dirty="0" smtClean="0"/>
              <a:t>b</a:t>
            </a:r>
            <a:r>
              <a:rPr lang="en-GB" sz="1600" dirty="0" smtClean="0"/>
              <a:t>.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36556" y="5123727"/>
                <a:ext cx="2765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 ______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=______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556" y="5123727"/>
                <a:ext cx="2765993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936555" y="5667616"/>
                <a:ext cx="2765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 ______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=______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555" y="5667616"/>
                <a:ext cx="2765993" cy="369332"/>
              </a:xfrm>
              <a:prstGeom prst="rect">
                <a:avLst/>
              </a:prstGeom>
              <a:blipFill rotWithShape="0">
                <a:blip r:embed="rId11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>
              <a:xfrm>
                <a:off x="279033" y="4095547"/>
                <a:ext cx="2718140" cy="31125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33" y="4095547"/>
                <a:ext cx="2718140" cy="311257"/>
              </a:xfrm>
              <a:prstGeom prst="roundRect">
                <a:avLst/>
              </a:prstGeom>
              <a:blipFill rotWithShape="0">
                <a:blip r:embed="rId12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63497" y="5547840"/>
                <a:ext cx="27659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 ______</m:t>
                    </m:r>
                  </m:oMath>
                </a14:m>
                <a:r>
                  <a:rPr lang="en-GB" sz="16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=______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97" y="5547840"/>
                <a:ext cx="2765993" cy="338554"/>
              </a:xfrm>
              <a:prstGeom prst="rect">
                <a:avLst/>
              </a:prstGeom>
              <a:blipFill rotWithShape="0">
                <a:blip r:embed="rId1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63497" y="5935641"/>
                <a:ext cx="27659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 ______</m:t>
                    </m:r>
                  </m:oMath>
                </a14:m>
                <a:r>
                  <a:rPr lang="en-GB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=______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97" y="5935641"/>
                <a:ext cx="2765993" cy="338554"/>
              </a:xfrm>
              <a:prstGeom prst="rect">
                <a:avLst/>
              </a:prstGeom>
              <a:blipFill rotWithShape="0">
                <a:blip r:embed="rId14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171329" y="5030369"/>
            <a:ext cx="3221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Write down two different pairs of answers for </a:t>
            </a:r>
            <a:r>
              <a:rPr lang="en-GB" sz="1600" b="1" dirty="0" smtClean="0"/>
              <a:t>c</a:t>
            </a:r>
            <a:r>
              <a:rPr lang="en-GB" sz="1600" dirty="0" smtClean="0"/>
              <a:t> and </a:t>
            </a:r>
            <a:r>
              <a:rPr lang="en-GB" sz="1600" b="1" dirty="0" smtClean="0"/>
              <a:t>d</a:t>
            </a:r>
            <a:r>
              <a:rPr lang="en-GB" sz="1600" dirty="0" smtClean="0"/>
              <a:t>.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48813" y="4757465"/>
                <a:ext cx="2384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b</a:t>
                </a:r>
                <a:r>
                  <a:rPr lang="en-GB" b="1" dirty="0" smtClean="0"/>
                  <a:t>ecause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13" y="4757465"/>
                <a:ext cx="2384242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041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64590" y="4434886"/>
                <a:ext cx="36028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c &amp; d could be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1" dirty="0" smtClean="0"/>
                  <a:t>and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0" y="4434886"/>
                <a:ext cx="3602861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1354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179950" y="6546474"/>
            <a:ext cx="3292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taxis cost £5 for each mile that it travels. Write this as a formula. 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3515989" y="6563811"/>
            <a:ext cx="3505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It costs £10 per hour to rent a bouncy castle. Express this as a formula.</a:t>
            </a:r>
            <a:endParaRPr lang="en-GB" dirty="0"/>
          </a:p>
        </p:txBody>
      </p:sp>
      <p:sp>
        <p:nvSpPr>
          <p:cNvPr id="58" name="Rounded Rectangle 57"/>
          <p:cNvSpPr/>
          <p:nvPr/>
        </p:nvSpPr>
        <p:spPr>
          <a:xfrm>
            <a:off x="835846" y="7341531"/>
            <a:ext cx="975942" cy="6278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ounded Rectangle 58"/>
          <p:cNvSpPr/>
          <p:nvPr/>
        </p:nvSpPr>
        <p:spPr>
          <a:xfrm>
            <a:off x="2145777" y="7333809"/>
            <a:ext cx="975942" cy="6278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675248" y="7471817"/>
                <a:ext cx="6158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b="0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248" y="7471817"/>
                <a:ext cx="615882" cy="64633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158713" y="7473827"/>
            <a:ext cx="99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Cost =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82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70408" y="136185"/>
            <a:ext cx="2250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890978"/>
              </p:ext>
            </p:extLst>
          </p:nvPr>
        </p:nvGraphicFramePr>
        <p:xfrm>
          <a:off x="63521" y="1585848"/>
          <a:ext cx="6670002" cy="7338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5001"/>
                <a:gridCol w="3335001"/>
              </a:tblGrid>
              <a:tr h="20336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6047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6999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006" y="3085665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326" y="7531632"/>
            <a:ext cx="426347" cy="42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419" y="8627982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8023" y="1061132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Formulae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521" y="1606356"/>
                <a:ext cx="27974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Find the value of s when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1" y="1606356"/>
                <a:ext cx="2797483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2369" y="1982121"/>
                <a:ext cx="1701986" cy="43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69" y="1982121"/>
                <a:ext cx="1701986" cy="438005"/>
              </a:xfrm>
              <a:prstGeom prst="rect">
                <a:avLst/>
              </a:prstGeom>
              <a:blipFill rotWithShape="0">
                <a:blip r:embed="rId5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67173" y="1693817"/>
                <a:ext cx="27974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Find the value of s when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73" y="1693817"/>
                <a:ext cx="2797483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654" t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56386" y="2111716"/>
                <a:ext cx="1701986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386" y="2111716"/>
                <a:ext cx="1701986" cy="495649"/>
              </a:xfrm>
              <a:prstGeom prst="rect">
                <a:avLst/>
              </a:prstGeom>
              <a:blipFill rotWithShape="0"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-307356" y="2356071"/>
                <a:ext cx="3088104" cy="43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×       +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×         ×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7356" y="2356071"/>
                <a:ext cx="3088104" cy="438005"/>
              </a:xfrm>
              <a:prstGeom prst="rect">
                <a:avLst/>
              </a:prstGeom>
              <a:blipFill rotWithShape="0">
                <a:blip r:embed="rId8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905084" y="2481562"/>
            <a:ext cx="248563" cy="2571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521751" y="2487072"/>
            <a:ext cx="282517" cy="2603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307356" y="2756395"/>
                <a:ext cx="3088104" cy="43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=4×       +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×         ×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7356" y="2756395"/>
                <a:ext cx="3088104" cy="438005"/>
              </a:xfrm>
              <a:prstGeom prst="rect">
                <a:avLst/>
              </a:prstGeom>
              <a:blipFill rotWithShape="0">
                <a:blip r:embed="rId9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869101" y="2881956"/>
            <a:ext cx="282517" cy="2473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518331" y="2886060"/>
            <a:ext cx="283908" cy="2432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" descr="http://www.braintreehighnews.com/wp-content/uploads/2014/02/Science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82" y="1607699"/>
            <a:ext cx="924372" cy="37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braintreehighnews.com/wp-content/uploads/2014/02/Science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790" y="3129329"/>
            <a:ext cx="937732" cy="37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18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70408" y="136185"/>
            <a:ext cx="2250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206575"/>
              </p:ext>
            </p:extLst>
          </p:nvPr>
        </p:nvGraphicFramePr>
        <p:xfrm>
          <a:off x="63521" y="1585848"/>
          <a:ext cx="6730958" cy="7748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375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676400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" y="3056584"/>
            <a:ext cx="344299" cy="34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010" y="3477510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2614" y="1128881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Forming Equations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43" y="1515641"/>
            <a:ext cx="2676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Write down an expression for the perimeter of this shape.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201995" y="2120827"/>
            <a:ext cx="819786" cy="3745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9384" y="2456754"/>
                <a:ext cx="879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84" y="2456754"/>
                <a:ext cx="87913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6080" y="2141829"/>
                <a:ext cx="879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80" y="2141829"/>
                <a:ext cx="87913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1351552" y="2017906"/>
            <a:ext cx="2048358" cy="341993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Add the edges together and then collect like terms.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1260" y="2767402"/>
                <a:ext cx="35010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The perimeter=26cm what is the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 smtClean="0"/>
                  <a:t>?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0" y="2767402"/>
                <a:ext cx="3501001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523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521412" y="3056584"/>
            <a:ext cx="1385379" cy="2306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1813639" y="2997340"/>
            <a:ext cx="8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= 26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2420776" y="3062856"/>
                <a:ext cx="957248" cy="188579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Solve for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 smtClean="0"/>
                  <a:t>.</a:t>
                </a:r>
                <a:endParaRPr lang="en-GB" sz="1200" dirty="0"/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776" y="3062856"/>
                <a:ext cx="957248" cy="188579"/>
              </a:xfrm>
              <a:prstGeom prst="roundRect">
                <a:avLst/>
              </a:prstGeom>
              <a:blipFill rotWithShape="0">
                <a:blip r:embed="rId7"/>
                <a:stretch>
                  <a:fillRect t="-18182" b="-424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452251" y="1512159"/>
            <a:ext cx="2676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Write down an expression for the perimeter of this shape.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473268" y="2763920"/>
                <a:ext cx="35010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The perimeter=54cm what is the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 smtClean="0"/>
                  <a:t>?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268" y="2763920"/>
                <a:ext cx="3501001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523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Isosceles Triangle 23"/>
          <p:cNvSpPr/>
          <p:nvPr/>
        </p:nvSpPr>
        <p:spPr>
          <a:xfrm>
            <a:off x="5763742" y="1673442"/>
            <a:ext cx="914400" cy="1028700"/>
          </a:xfrm>
          <a:prstGeom prst="triangl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6302218" y="2142801"/>
            <a:ext cx="228600" cy="114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5878206" y="2141829"/>
            <a:ext cx="250124" cy="124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81374" y="2418518"/>
                <a:ext cx="879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374" y="2418518"/>
                <a:ext cx="87913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 rot="18000381">
                <a:off x="5351883" y="1943846"/>
                <a:ext cx="879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000381">
                <a:off x="5351883" y="1943846"/>
                <a:ext cx="87913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132357" y="3477510"/>
            <a:ext cx="31801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Iqbal has 17 pencils all together. </a:t>
            </a:r>
          </a:p>
          <a:p>
            <a:r>
              <a:rPr lang="en-GB" sz="1400" dirty="0" smtClean="0"/>
              <a:t>He has a box of pencils and 5 extra pencils. </a:t>
            </a:r>
          </a:p>
          <a:p>
            <a:endParaRPr lang="en-GB" sz="1400" dirty="0" smtClean="0"/>
          </a:p>
          <a:p>
            <a:r>
              <a:rPr lang="en-GB" sz="1400" dirty="0" smtClean="0"/>
              <a:t>Write this as an equation. </a:t>
            </a:r>
          </a:p>
          <a:p>
            <a:endParaRPr lang="en-GB" sz="1400" dirty="0" smtClean="0"/>
          </a:p>
          <a:p>
            <a:r>
              <a:rPr lang="en-GB" sz="1400" dirty="0" smtClean="0"/>
              <a:t>How many pencils are in the box?</a:t>
            </a:r>
            <a:endParaRPr lang="en-GB" sz="1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168334" y="3920403"/>
            <a:ext cx="520764" cy="405531"/>
          </a:xfrm>
          <a:prstGeom prst="rect">
            <a:avLst/>
          </a:prstGeom>
        </p:spPr>
      </p:pic>
      <p:pic>
        <p:nvPicPr>
          <p:cNvPr id="31" name="Picture 2" descr="http://www.thegiantpencil.com/images/5pencils.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72" y="3953174"/>
            <a:ext cx="517440" cy="29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578686" y="3458960"/>
            <a:ext cx="31801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Emily has a 20 sweets all together. </a:t>
            </a:r>
          </a:p>
          <a:p>
            <a:r>
              <a:rPr lang="en-GB" sz="1400" dirty="0" smtClean="0"/>
              <a:t>She has two bags of sweets.  </a:t>
            </a:r>
          </a:p>
          <a:p>
            <a:endParaRPr lang="en-GB" sz="1400" dirty="0" smtClean="0"/>
          </a:p>
          <a:p>
            <a:r>
              <a:rPr lang="en-GB" sz="1400" dirty="0" smtClean="0"/>
              <a:t>Write this as an equation. </a:t>
            </a:r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How many sweets are in a bag?</a:t>
            </a:r>
            <a:endParaRPr lang="en-GB" sz="1400" dirty="0"/>
          </a:p>
        </p:txBody>
      </p:sp>
      <p:pic>
        <p:nvPicPr>
          <p:cNvPr id="33" name="Picture 4" descr="http://www.bestbritishsweets.co.uk/user/products/large/multispotgiftbag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651" y="3821104"/>
            <a:ext cx="544717" cy="5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www.bestbritishsweets.co.uk/user/products/large/multispotgiftbag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58" y="3621571"/>
            <a:ext cx="544717" cy="5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88327" y="5304023"/>
            <a:ext cx="28780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 think of a number </a:t>
            </a:r>
          </a:p>
          <a:p>
            <a:r>
              <a:rPr lang="en-GB" sz="1400" dirty="0" smtClean="0"/>
              <a:t>I multiply it by 5</a:t>
            </a:r>
          </a:p>
          <a:p>
            <a:r>
              <a:rPr lang="en-GB" sz="1400" dirty="0"/>
              <a:t>a</a:t>
            </a:r>
            <a:r>
              <a:rPr lang="en-GB" sz="1400" dirty="0" smtClean="0"/>
              <a:t>nd then subtract 6.</a:t>
            </a:r>
          </a:p>
          <a:p>
            <a:endParaRPr lang="en-GB" sz="1400" dirty="0"/>
          </a:p>
          <a:p>
            <a:r>
              <a:rPr lang="en-GB" sz="1400" dirty="0" smtClean="0"/>
              <a:t>The result is also two times the number I’m thinking. </a:t>
            </a:r>
          </a:p>
          <a:p>
            <a:endParaRPr lang="en-GB" sz="1400" dirty="0" smtClean="0"/>
          </a:p>
          <a:p>
            <a:r>
              <a:rPr lang="en-GB" sz="1400" dirty="0" smtClean="0"/>
              <a:t>The equation is</a:t>
            </a:r>
          </a:p>
          <a:p>
            <a:endParaRPr lang="en-GB" sz="1400" dirty="0"/>
          </a:p>
          <a:p>
            <a:r>
              <a:rPr lang="en-GB" sz="1400" dirty="0" smtClean="0"/>
              <a:t>What is the number?</a:t>
            </a:r>
            <a:endParaRPr lang="en-GB" sz="1400" dirty="0"/>
          </a:p>
        </p:txBody>
      </p:sp>
      <p:sp>
        <p:nvSpPr>
          <p:cNvPr id="36" name="Rounded Rectangle 35"/>
          <p:cNvSpPr/>
          <p:nvPr/>
        </p:nvSpPr>
        <p:spPr>
          <a:xfrm>
            <a:off x="1903865" y="5622365"/>
            <a:ext cx="491859" cy="2267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5n</a:t>
            </a:r>
            <a:endParaRPr lang="en-GB" sz="1600" dirty="0"/>
          </a:p>
        </p:txBody>
      </p:sp>
      <p:sp>
        <p:nvSpPr>
          <p:cNvPr id="37" name="Rounded Rectangle 36"/>
          <p:cNvSpPr/>
          <p:nvPr/>
        </p:nvSpPr>
        <p:spPr>
          <a:xfrm>
            <a:off x="1903865" y="5900567"/>
            <a:ext cx="879837" cy="288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dirty="0" smtClean="0"/>
              <a:t>5n</a:t>
            </a:r>
            <a:endParaRPr lang="en-GB" sz="1600" dirty="0"/>
          </a:p>
        </p:txBody>
      </p:sp>
      <p:sp>
        <p:nvSpPr>
          <p:cNvPr id="38" name="Rounded Rectangle 37"/>
          <p:cNvSpPr/>
          <p:nvPr/>
        </p:nvSpPr>
        <p:spPr>
          <a:xfrm>
            <a:off x="1756709" y="6400164"/>
            <a:ext cx="723529" cy="301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39" name="Rounded Rectangle 38"/>
          <p:cNvSpPr/>
          <p:nvPr/>
        </p:nvSpPr>
        <p:spPr>
          <a:xfrm>
            <a:off x="1384439" y="6792680"/>
            <a:ext cx="1957161" cy="36642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0" name="Rounded Rectangle 39"/>
          <p:cNvSpPr/>
          <p:nvPr/>
        </p:nvSpPr>
        <p:spPr>
          <a:xfrm>
            <a:off x="1912386" y="5354521"/>
            <a:ext cx="491859" cy="2267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n</a:t>
            </a:r>
            <a:endParaRPr lang="en-GB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3483699" y="5327833"/>
            <a:ext cx="3098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Julie thinks of a number. She multiplies it by 4 and adds 16. The result is also six times as big as the number. </a:t>
            </a:r>
            <a:br>
              <a:rPr lang="en-GB" sz="1400" dirty="0" smtClean="0"/>
            </a:br>
            <a:r>
              <a:rPr lang="en-GB" sz="1400" dirty="0" smtClean="0"/>
              <a:t>What is the number?</a:t>
            </a:r>
            <a:endParaRPr lang="en-GB" sz="1400" dirty="0"/>
          </a:p>
        </p:txBody>
      </p:sp>
      <p:sp>
        <p:nvSpPr>
          <p:cNvPr id="42" name="Rectangle 41"/>
          <p:cNvSpPr/>
          <p:nvPr/>
        </p:nvSpPr>
        <p:spPr>
          <a:xfrm>
            <a:off x="289559" y="8020621"/>
            <a:ext cx="1157013" cy="428317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94665" y="7685730"/>
                <a:ext cx="9594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65" y="7685730"/>
                <a:ext cx="959479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102157" y="8044053"/>
                <a:ext cx="9594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57" y="8044053"/>
                <a:ext cx="959479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288364" y="8545298"/>
            <a:ext cx="767988" cy="542188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47975" y="9025406"/>
                <a:ext cx="9594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75" y="9025406"/>
                <a:ext cx="959479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91171" y="8642119"/>
                <a:ext cx="9594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71" y="8642119"/>
                <a:ext cx="959479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1762981" y="7734577"/>
            <a:ext cx="4170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Both rectangles have the same area. </a:t>
            </a:r>
          </a:p>
          <a:p>
            <a:r>
              <a:rPr lang="en-GB" sz="1600" dirty="0" smtClean="0"/>
              <a:t>What is the value of the missing length?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0670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090896" y="-2"/>
            <a:ext cx="27671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Contents</a:t>
            </a:r>
          </a:p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Number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690" y="272609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899784"/>
              </p:ext>
            </p:extLst>
          </p:nvPr>
        </p:nvGraphicFramePr>
        <p:xfrm>
          <a:off x="115301" y="1588169"/>
          <a:ext cx="6533148" cy="795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7716"/>
                <a:gridCol w="2177716"/>
                <a:gridCol w="2177716"/>
              </a:tblGrid>
              <a:tr h="24450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Topic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Contributor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Twitter Handle </a:t>
                      </a:r>
                      <a:endParaRPr lang="en-GB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2" action="ppaction://hlinksldjump"/>
                        </a:rPr>
                        <a:t>Simplifying Fractions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Peter Hall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MathsAST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2" action="ppaction://hlinksldjump"/>
                        </a:rPr>
                        <a:t>Simplifying Fractions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Peter Hall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MathsAST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2" action="ppaction://hlinksldjump"/>
                        </a:rPr>
                        <a:t>Calculate missing numerator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Peter Hall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MathsAST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hlinkClick r:id="rId2" action="ppaction://hlinksldjump"/>
                        </a:rPr>
                        <a:t>Calculate missing numerator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Peter Hall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MathsAST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4" action="ppaction://hlinksldjump"/>
                        </a:rPr>
                        <a:t>Finding</a:t>
                      </a:r>
                      <a:r>
                        <a:rPr lang="en-GB" sz="1200" baseline="0" dirty="0" smtClean="0">
                          <a:hlinkClick r:id="rId4" action="ppaction://hlinksldjump"/>
                        </a:rPr>
                        <a:t> multiplier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James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Prout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5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en-GB" sz="135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proutmaths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4" action="ppaction://hlinksldjump"/>
                        </a:rPr>
                        <a:t>Percentage change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James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Prout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5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en-GB" sz="135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proutmaths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4" action="ppaction://hlinksldjump"/>
                        </a:rPr>
                        <a:t>Successive percentage</a:t>
                      </a:r>
                      <a:r>
                        <a:rPr lang="en-GB" sz="1200" baseline="0" dirty="0" smtClean="0">
                          <a:hlinkClick r:id="rId4" action="ppaction://hlinksldjump"/>
                        </a:rPr>
                        <a:t> change (compound interest)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James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Prout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5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en-GB" sz="135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proutmaths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4" action="ppaction://hlinksldjump"/>
                        </a:rPr>
                        <a:t>Reverse Percentage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James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Prout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5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en-GB" sz="135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proutmaths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4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70408" y="136185"/>
            <a:ext cx="2250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905032"/>
              </p:ext>
            </p:extLst>
          </p:nvPr>
        </p:nvGraphicFramePr>
        <p:xfrm>
          <a:off x="63521" y="1642998"/>
          <a:ext cx="6730958" cy="7469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" y="2932991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" y="4809910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" y="6686829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" y="8563748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8023" y="1061132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Solving Equations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285911" y="1908601"/>
                <a:ext cx="201215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+5=9</m:t>
                      </m:r>
                    </m:oMath>
                  </m:oMathPara>
                </a14:m>
                <a:endParaRPr lang="en-GB" b="0" dirty="0" smtClean="0"/>
              </a:p>
              <a:p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5911" y="1908601"/>
                <a:ext cx="2012151" cy="923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01484" y="1935145"/>
                <a:ext cx="201215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+12=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GB" b="0" dirty="0" smtClean="0"/>
              </a:p>
              <a:p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484" y="1935145"/>
                <a:ext cx="2012151" cy="9233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61270" y="1904815"/>
                <a:ext cx="201215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−8=7</m:t>
                      </m:r>
                    </m:oMath>
                  </m:oMathPara>
                </a14:m>
                <a:endParaRPr lang="en-GB" b="0" dirty="0" smtClean="0"/>
              </a:p>
              <a:p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270" y="1904815"/>
                <a:ext cx="2012151" cy="9233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29210" y="1931359"/>
                <a:ext cx="201215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−11=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GB" b="0" dirty="0" smtClean="0"/>
              </a:p>
              <a:p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10" y="1931359"/>
                <a:ext cx="2012151" cy="9233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02614" y="1625409"/>
            <a:ext cx="2688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Solve the equations</a:t>
            </a:r>
            <a:endParaRPr lang="en-GB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427750" y="1626698"/>
            <a:ext cx="2688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Solve the equations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4185" y="3433723"/>
            <a:ext cx="2688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Solve the equations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96995" y="3733927"/>
                <a:ext cx="201215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b="0" dirty="0" smtClean="0"/>
              </a:p>
              <a:p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995" y="3733927"/>
                <a:ext cx="2012151" cy="92333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01484" y="3549837"/>
                <a:ext cx="201215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GB" b="0" dirty="0" smtClean="0"/>
              </a:p>
              <a:p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484" y="3549837"/>
                <a:ext cx="2012151" cy="92333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217469" y="3733038"/>
                <a:ext cx="2012151" cy="1116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b="0" dirty="0" smtClean="0"/>
              </a:p>
              <a:p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469" y="3733038"/>
                <a:ext cx="2012151" cy="111697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49417" y="3526887"/>
                <a:ext cx="2012151" cy="1120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b="0" dirty="0" smtClean="0"/>
              </a:p>
              <a:p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417" y="3526887"/>
                <a:ext cx="2012151" cy="112075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450074" y="3430970"/>
            <a:ext cx="2688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Solve the equations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2614" y="5449503"/>
                <a:ext cx="22054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Solve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+5=23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14" y="5449503"/>
                <a:ext cx="2205475" cy="646331"/>
              </a:xfrm>
              <a:prstGeom prst="rect">
                <a:avLst/>
              </a:prstGeom>
              <a:blipFill rotWithShape="0">
                <a:blip r:embed="rId11"/>
                <a:stretch>
                  <a:fillRect l="-2486" t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44049" y="6790447"/>
                <a:ext cx="1322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49" y="6790447"/>
                <a:ext cx="1322111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427750" y="5335226"/>
            <a:ext cx="220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Solve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2377" y="6202123"/>
                <a:ext cx="15456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77" y="6202123"/>
                <a:ext cx="1545601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1504928" y="6202123"/>
            <a:ext cx="7011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1500852" y="6761658"/>
            <a:ext cx="7011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306271" y="5635624"/>
                <a:ext cx="14580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−3=17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271" y="5635624"/>
                <a:ext cx="1458027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494530" y="5641036"/>
                <a:ext cx="1458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530" y="5641036"/>
                <a:ext cx="1458028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2614" y="7212543"/>
                <a:ext cx="28638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Solve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endParaRPr lang="en-GB" b="0" dirty="0" smtClean="0"/>
              </a:p>
              <a:p>
                <a:endParaRPr lang="en-GB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14" y="7212543"/>
                <a:ext cx="2863897" cy="646331"/>
              </a:xfrm>
              <a:prstGeom prst="rect">
                <a:avLst/>
              </a:prstGeom>
              <a:blipFill rotWithShape="0">
                <a:blip r:embed="rId16"/>
                <a:stretch>
                  <a:fillRect l="-1915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382621" y="7623296"/>
            <a:ext cx="523875" cy="3523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1261992" y="7600697"/>
            <a:ext cx="523875" cy="3523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31738" y="7335258"/>
                <a:ext cx="286389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             =24</m:t>
                      </m:r>
                    </m:oMath>
                  </m:oMathPara>
                </a14:m>
                <a:endParaRPr lang="en-GB" b="0" dirty="0" smtClean="0"/>
              </a:p>
              <a:p>
                <a:endParaRPr lang="en-GB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38" y="7335258"/>
                <a:ext cx="2863897" cy="92333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131175" y="8689930"/>
                <a:ext cx="1322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175" y="8689930"/>
                <a:ext cx="1322111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29503" y="8101606"/>
                <a:ext cx="15456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503" y="8101606"/>
                <a:ext cx="1545601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1992054" y="8101606"/>
            <a:ext cx="7011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1987978" y="8661141"/>
            <a:ext cx="7011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470387" y="7189292"/>
                <a:ext cx="286389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Solve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=27</m:t>
                      </m:r>
                    </m:oMath>
                  </m:oMathPara>
                </a14:m>
                <a:endParaRPr lang="en-GB" b="0" dirty="0" smtClean="0"/>
              </a:p>
              <a:p>
                <a:endParaRPr lang="en-GB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387" y="7189292"/>
                <a:ext cx="2863897" cy="923330"/>
              </a:xfrm>
              <a:prstGeom prst="rect">
                <a:avLst/>
              </a:prstGeom>
              <a:blipFill rotWithShape="0">
                <a:blip r:embed="rId20"/>
                <a:stretch>
                  <a:fillRect l="-1702" t="-3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3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70407" y="136185"/>
            <a:ext cx="2250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  <a:endParaRPr lang="en-US" sz="4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010996"/>
              </p:ext>
            </p:extLst>
          </p:nvPr>
        </p:nvGraphicFramePr>
        <p:xfrm>
          <a:off x="63521" y="1585848"/>
          <a:ext cx="6730958" cy="7469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" y="2932991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" y="4809910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" y="6686829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" y="8563748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8023" y="1061132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Solving Equations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5334" y="1524106"/>
                <a:ext cx="23917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Solve the equation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−9=5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34" y="1524106"/>
                <a:ext cx="2391752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2041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29626" y="2147585"/>
                <a:ext cx="395416" cy="31139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26" y="2147585"/>
                <a:ext cx="395416" cy="311396"/>
              </a:xfrm>
              <a:prstGeom prst="rect">
                <a:avLst/>
              </a:prstGeom>
              <a:blipFill rotWithShape="0">
                <a:blip r:embed="rId4"/>
                <a:stretch>
                  <a:fillRect l="-14925" r="-10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176191" y="2148030"/>
                <a:ext cx="395416" cy="31139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191" y="2148030"/>
                <a:ext cx="395416" cy="311396"/>
              </a:xfrm>
              <a:prstGeom prst="rect">
                <a:avLst/>
              </a:prstGeom>
              <a:blipFill rotWithShape="0">
                <a:blip r:embed="rId5"/>
                <a:stretch>
                  <a:fillRect l="-14925" r="-10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8023" y="2455381"/>
                <a:ext cx="2391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23" y="2455381"/>
                <a:ext cx="239175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62859" y="1567660"/>
                <a:ext cx="23917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Solve the equation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+12=7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859" y="1567660"/>
                <a:ext cx="2391752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2041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2614" y="3399046"/>
            <a:ext cx="300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Solve the following equation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8612" y="3777973"/>
                <a:ext cx="24671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−8=5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12" y="3777973"/>
                <a:ext cx="246714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75618" y="4147305"/>
                <a:ext cx="395416" cy="31139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18" y="4147305"/>
                <a:ext cx="395416" cy="311396"/>
              </a:xfrm>
              <a:prstGeom prst="rect">
                <a:avLst/>
              </a:prstGeom>
              <a:blipFill rotWithShape="0">
                <a:blip r:embed="rId9"/>
                <a:stretch>
                  <a:fillRect l="-14925" r="-10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622183" y="4147750"/>
                <a:ext cx="395416" cy="31139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183" y="4147750"/>
                <a:ext cx="395416" cy="311396"/>
              </a:xfrm>
              <a:prstGeom prst="rect">
                <a:avLst/>
              </a:prstGeom>
              <a:blipFill rotWithShape="0">
                <a:blip r:embed="rId10"/>
                <a:stretch>
                  <a:fillRect l="-14925" r="-10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32786" y="4482060"/>
                <a:ext cx="2225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86" y="4482060"/>
                <a:ext cx="2225303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527839" y="3453044"/>
            <a:ext cx="300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Solve the following equation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813837" y="3831971"/>
                <a:ext cx="24671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−6=6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837" y="3831971"/>
                <a:ext cx="2467142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96865" y="5280230"/>
            <a:ext cx="300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Solve the following equation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1595" y="5634745"/>
                <a:ext cx="24671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95" y="5634745"/>
                <a:ext cx="2467142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686223" y="5274229"/>
            <a:ext cx="300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Solve the following equation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20953" y="5628744"/>
                <a:ext cx="24671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953" y="5628744"/>
                <a:ext cx="2467142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3555" y="6104162"/>
                <a:ext cx="20950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55" y="6104162"/>
                <a:ext cx="2095039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358903" y="7133336"/>
            <a:ext cx="300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Solve the following equation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87362" y="7572824"/>
                <a:ext cx="24671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+7)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62" y="7572824"/>
                <a:ext cx="2467142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774841" y="7144291"/>
            <a:ext cx="300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Solve the following equation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028628" y="7489028"/>
                <a:ext cx="24671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=4(2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628" y="7489028"/>
                <a:ext cx="2467142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2203" y="8021986"/>
                <a:ext cx="20950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−12=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03" y="8021986"/>
                <a:ext cx="2095039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70243" y="7926775"/>
            <a:ext cx="830469" cy="20319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Expand</a:t>
            </a:r>
            <a:endParaRPr lang="en-GB" sz="1600" dirty="0"/>
          </a:p>
        </p:txBody>
      </p:sp>
      <p:sp>
        <p:nvSpPr>
          <p:cNvPr id="36" name="Rounded Rectangle 35"/>
          <p:cNvSpPr/>
          <p:nvPr/>
        </p:nvSpPr>
        <p:spPr>
          <a:xfrm>
            <a:off x="155691" y="5947429"/>
            <a:ext cx="830469" cy="20319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Expand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484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70408" y="136185"/>
            <a:ext cx="2250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190031"/>
              </p:ext>
            </p:extLst>
          </p:nvPr>
        </p:nvGraphicFramePr>
        <p:xfrm>
          <a:off x="63521" y="1585848"/>
          <a:ext cx="6730958" cy="7469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867331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" y="2932991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597" y="6668526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" y="8563748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8023" y="1061132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Solving Inequalities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8023" y="1522797"/>
                <a:ext cx="2413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Solve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+5≥4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23" y="1522797"/>
                <a:ext cx="241300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2020" t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37943" y="1573923"/>
                <a:ext cx="2413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Solve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+15&lt;8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−16</m:t>
                      </m:r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943" y="1573923"/>
                <a:ext cx="2413000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2020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6398" y="2169128"/>
                <a:ext cx="285750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GB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GB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398" y="2169128"/>
                <a:ext cx="285750" cy="13388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0243" y="3440082"/>
            <a:ext cx="6213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Represent the following solution sets on a number line. 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2343" y="4370441"/>
            <a:ext cx="25394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71343" y="4803048"/>
            <a:ext cx="25394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8442" y="3809414"/>
                <a:ext cx="18883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42" y="3809414"/>
                <a:ext cx="1888301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8441" y="4543118"/>
                <a:ext cx="18883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41" y="4543118"/>
                <a:ext cx="188830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362343" y="5073987"/>
            <a:ext cx="25394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70408" y="3874785"/>
                <a:ext cx="18883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&lt;10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408" y="3874785"/>
                <a:ext cx="1888301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373" y="5424561"/>
                <a:ext cx="180403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Expand </a:t>
                </a:r>
              </a:p>
              <a:p>
                <a:endParaRPr lang="en-GB" dirty="0" smtClean="0"/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</m:oMath>
                </a14:m>
                <a:endParaRPr lang="en-GB" b="0" dirty="0" smtClean="0"/>
              </a:p>
              <a:p>
                <a:pPr marL="342900" indent="-342900">
                  <a:buAutoNum type="arabicParenR"/>
                </a:pPr>
                <a:endParaRPr lang="en-GB" dirty="0" smtClean="0"/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2(3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−5)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3" y="5424561"/>
                <a:ext cx="1804032" cy="1477328"/>
              </a:xfrm>
              <a:prstGeom prst="rect">
                <a:avLst/>
              </a:prstGeom>
              <a:blipFill rotWithShape="0">
                <a:blip r:embed="rId9"/>
                <a:stretch>
                  <a:fillRect l="-3041" t="-2479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479788" y="5446920"/>
                <a:ext cx="327939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Solve the following and represent the solution set on a number line.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788" y="5446920"/>
                <a:ext cx="3279391" cy="1200329"/>
              </a:xfrm>
              <a:prstGeom prst="rect">
                <a:avLst/>
              </a:prstGeom>
              <a:blipFill rotWithShape="0">
                <a:blip r:embed="rId10"/>
                <a:stretch>
                  <a:fillRect l="-1673" t="-3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07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70408" y="136185"/>
            <a:ext cx="2250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3521" y="1585848"/>
          <a:ext cx="6730958" cy="7469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" y="2932991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" y="4809910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" y="6686829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" y="8563748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8023" y="1061132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Solving Quadratic Equations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6971" y="1615822"/>
                <a:ext cx="253237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Factorise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−15</m:t>
                    </m:r>
                  </m:oMath>
                </a14:m>
                <a:endParaRPr lang="en-GB" b="0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)(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71" y="1615822"/>
                <a:ext cx="2532373" cy="1477328"/>
              </a:xfrm>
              <a:prstGeom prst="rect">
                <a:avLst/>
              </a:prstGeom>
              <a:blipFill rotWithShape="0">
                <a:blip r:embed="rId3"/>
                <a:stretch>
                  <a:fillRect l="-2169" t="-2066" b="-28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11212" y="1595761"/>
                <a:ext cx="26935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−21=0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212" y="1595761"/>
                <a:ext cx="269354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036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22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70411" y="136185"/>
            <a:ext cx="2250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780596"/>
              </p:ext>
            </p:extLst>
          </p:nvPr>
        </p:nvGraphicFramePr>
        <p:xfrm>
          <a:off x="63521" y="1585848"/>
          <a:ext cx="6730958" cy="7590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2553015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383304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6539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92" y="3668446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596" y="6005318"/>
            <a:ext cx="426347" cy="42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6" y="8674353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8023" y="1061132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Simultaneous Equations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1896" y="1685515"/>
                <a:ext cx="24018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Solve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6" y="1685515"/>
                <a:ext cx="2401887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1269" t="-3125" b="-5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2258013" y="1669529"/>
            <a:ext cx="1524000" cy="5847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Aim to get one coefficient value the same. 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63521" y="4135171"/>
            <a:ext cx="5053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+mj-lt"/>
              </a:rPr>
              <a:t>1000 tickets were sold.  Adult tickets cost </a:t>
            </a:r>
            <a:r>
              <a:rPr lang="en-GB" sz="1600" dirty="0" smtClean="0">
                <a:latin typeface="+mj-lt"/>
              </a:rPr>
              <a:t>£8.50</a:t>
            </a:r>
            <a:r>
              <a:rPr lang="en-GB" sz="1600" dirty="0">
                <a:latin typeface="+mj-lt"/>
              </a:rPr>
              <a:t>, children's cost </a:t>
            </a:r>
            <a:r>
              <a:rPr lang="en-GB" sz="1600" dirty="0" smtClean="0">
                <a:latin typeface="+mj-lt"/>
              </a:rPr>
              <a:t>£4.50</a:t>
            </a:r>
            <a:r>
              <a:rPr lang="en-GB" sz="1600" dirty="0">
                <a:latin typeface="+mj-lt"/>
              </a:rPr>
              <a:t>, and a total of </a:t>
            </a:r>
            <a:r>
              <a:rPr lang="en-GB" sz="1600" dirty="0" smtClean="0">
                <a:latin typeface="+mj-lt"/>
              </a:rPr>
              <a:t>£7300 </a:t>
            </a:r>
            <a:r>
              <a:rPr lang="en-GB" sz="1600" dirty="0">
                <a:latin typeface="+mj-lt"/>
              </a:rPr>
              <a:t>was collected.  How many tickets of each kind were sold?</a:t>
            </a:r>
          </a:p>
        </p:txBody>
      </p:sp>
    </p:spTree>
    <p:extLst>
      <p:ext uri="{BB962C8B-B14F-4D97-AF65-F5344CB8AC3E}">
        <p14:creationId xmlns:p14="http://schemas.microsoft.com/office/powerpoint/2010/main" val="4915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70411" y="136185"/>
            <a:ext cx="2250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3521" y="1585848"/>
          <a:ext cx="6730958" cy="7590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25530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833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6539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763" y="3592246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3" y="5996542"/>
            <a:ext cx="426347" cy="42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6" y="8674353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8023" y="1061132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Trial and Improvement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521" y="1551435"/>
                <a:ext cx="32191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1600" b="0" dirty="0" smtClean="0"/>
              </a:p>
              <a:p>
                <a:r>
                  <a:rPr lang="en-GB" sz="1600" dirty="0" smtClean="0"/>
                  <a:t>Has solutions between 3 and 4. </a:t>
                </a:r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1" y="1551435"/>
                <a:ext cx="3219175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945" t="-3158" b="-1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86069" y="1589231"/>
                <a:ext cx="32191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=72</m:t>
                    </m:r>
                  </m:oMath>
                </a14:m>
                <a:endParaRPr lang="en-GB" sz="1600" b="0" dirty="0" smtClean="0"/>
              </a:p>
              <a:p>
                <a:r>
                  <a:rPr lang="en-GB" sz="1600" dirty="0" smtClean="0"/>
                  <a:t>Has solutions between 4 and 5. </a:t>
                </a:r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069" y="1589231"/>
                <a:ext cx="3219175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1136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6843887"/>
                  </p:ext>
                </p:extLst>
              </p:nvPr>
            </p:nvGraphicFramePr>
            <p:xfrm>
              <a:off x="193451" y="2144446"/>
              <a:ext cx="2664078" cy="1813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88026"/>
                    <a:gridCol w="888026"/>
                    <a:gridCol w="888026"/>
                  </a:tblGrid>
                  <a:tr h="2587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 smtClean="0"/>
                            <a:t>Output 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 smtClean="0"/>
                            <a:t>Big/Small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241447"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/>
                        </a:p>
                      </a:txBody>
                      <a:tcPr/>
                    </a:tc>
                  </a:tr>
                  <a:tr h="241447"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/>
                        </a:p>
                      </a:txBody>
                      <a:tcPr/>
                    </a:tc>
                  </a:tr>
                  <a:tr h="241447">
                    <a:tc>
                      <a:txBody>
                        <a:bodyPr/>
                        <a:lstStyle/>
                        <a:p>
                          <a:pPr algn="ctr"/>
                          <a:endParaRPr lang="en-GB" sz="105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/>
                        </a:p>
                      </a:txBody>
                      <a:tcPr/>
                    </a:tc>
                  </a:tr>
                  <a:tr h="241447"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/>
                        </a:p>
                      </a:txBody>
                      <a:tcPr/>
                    </a:tc>
                  </a:tr>
                  <a:tr h="241447"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/>
                        </a:p>
                      </a:txBody>
                      <a:tcPr/>
                    </a:tc>
                  </a:tr>
                  <a:tr h="241447"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6843887"/>
                  </p:ext>
                </p:extLst>
              </p:nvPr>
            </p:nvGraphicFramePr>
            <p:xfrm>
              <a:off x="193451" y="2144446"/>
              <a:ext cx="2664078" cy="1813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88026"/>
                    <a:gridCol w="888026"/>
                    <a:gridCol w="888026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85" t="-2000" r="-201370" b="-5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 smtClean="0"/>
                            <a:t>Output 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 smtClean="0"/>
                            <a:t>Big/Small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endParaRPr lang="en-GB" sz="105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4750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70408" y="136185"/>
            <a:ext cx="2250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68645"/>
              </p:ext>
            </p:extLst>
          </p:nvPr>
        </p:nvGraphicFramePr>
        <p:xfrm>
          <a:off x="63521" y="1585848"/>
          <a:ext cx="6730958" cy="7595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25318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5318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53185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256" y="3520520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736" y="4188383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" y="8563748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32944" y="1061132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Change the Subject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614" y="1610014"/>
            <a:ext cx="2924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To rearrange equations you follow the reverse order of operations. 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8209" y="2107210"/>
                <a:ext cx="243966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0" i="1" dirty="0" smtClean="0">
                    <a:latin typeface="Cambria Math" panose="02040503050406030204" pitchFamily="18" charset="0"/>
                  </a:rPr>
                  <a:t>Make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b="0" i="1" dirty="0" smtClean="0">
                    <a:latin typeface="Cambria Math" panose="02040503050406030204" pitchFamily="18" charset="0"/>
                  </a:rPr>
                  <a:t> the subject</a:t>
                </a:r>
              </a:p>
              <a:p>
                <a:endParaRPr lang="en-GB" sz="16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+4 </m:t>
                      </m:r>
                    </m:oMath>
                  </m:oMathPara>
                </a14:m>
                <a:endParaRPr lang="en-GB" sz="1600" dirty="0" smtClean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b="0" dirty="0" smtClean="0"/>
              </a:p>
              <a:p>
                <a:r>
                  <a:rPr lang="en-GB" sz="1600" dirty="0" smtClean="0"/>
                  <a:t>So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09" y="2107210"/>
                <a:ext cx="2439669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247" t="-1556" b="-4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90032" y="2911969"/>
                <a:ext cx="238095" cy="19590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32" y="2911969"/>
                <a:ext cx="238095" cy="195907"/>
              </a:xfrm>
              <a:prstGeom prst="rect">
                <a:avLst/>
              </a:prstGeom>
              <a:blipFill rotWithShape="0">
                <a:blip r:embed="rId4"/>
                <a:stretch>
                  <a:fillRect l="-7317" r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389886" y="3163014"/>
            <a:ext cx="416798" cy="185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38262" y="2907470"/>
                <a:ext cx="238095" cy="19590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62" y="2907470"/>
                <a:ext cx="238095" cy="195907"/>
              </a:xfrm>
              <a:prstGeom prst="rect">
                <a:avLst/>
              </a:prstGeom>
              <a:blipFill rotWithShape="0">
                <a:blip r:embed="rId4"/>
                <a:stretch>
                  <a:fillRect l="-7317" r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811362" y="3388564"/>
            <a:ext cx="721562" cy="2490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59853" y="2170743"/>
                <a:ext cx="1649321" cy="15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400" b="0" dirty="0" smtClean="0"/>
              </a:p>
              <a:p>
                <a:endParaRPr lang="en-GB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+3=   5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b="0" i="1" dirty="0" smtClean="0">
                  <a:latin typeface="Cambria Math" panose="02040503050406030204" pitchFamily="18" charset="0"/>
                </a:endParaRPr>
              </a:p>
              <a:p>
                <a:endParaRPr lang="en-GB" sz="1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/>
                      </m:f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GB" sz="1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853" y="2170743"/>
                <a:ext cx="1649321" cy="15742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2934123" y="2412968"/>
            <a:ext cx="372973" cy="2491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21" name="Rectangle 20"/>
          <p:cNvSpPr/>
          <p:nvPr/>
        </p:nvSpPr>
        <p:spPr>
          <a:xfrm>
            <a:off x="2084120" y="2426400"/>
            <a:ext cx="372973" cy="228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+ 3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080888" y="2829189"/>
                <a:ext cx="299795" cy="23564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888" y="2829189"/>
                <a:ext cx="299795" cy="235641"/>
              </a:xfrm>
              <a:prstGeom prst="rect">
                <a:avLst/>
              </a:prstGeom>
              <a:blipFill rotWithShape="0">
                <a:blip r:embed="rId6"/>
                <a:stretch>
                  <a:fillRect l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3001269" y="2861125"/>
            <a:ext cx="299795" cy="235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24" name="Rectangle 23"/>
          <p:cNvSpPr/>
          <p:nvPr/>
        </p:nvSpPr>
        <p:spPr>
          <a:xfrm>
            <a:off x="2093779" y="3302250"/>
            <a:ext cx="299795" cy="235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65119" y="1596394"/>
                <a:ext cx="373868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Rearrange these formulae to make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 smtClean="0"/>
                  <a:t>the subject.</a:t>
                </a:r>
              </a:p>
              <a:p>
                <a:endParaRPr lang="en-GB" sz="1400" dirty="0"/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119" y="1596394"/>
                <a:ext cx="3738684" cy="954107"/>
              </a:xfrm>
              <a:prstGeom prst="rect">
                <a:avLst/>
              </a:prstGeom>
              <a:blipFill rotWithShape="0">
                <a:blip r:embed="rId7"/>
                <a:stretch>
                  <a:fillRect l="-489" t="-1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490759" y="2133234"/>
                <a:ext cx="16756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1)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759" y="2133234"/>
                <a:ext cx="1675623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091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210585" y="2122821"/>
                <a:ext cx="16756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2)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=7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585" y="2122821"/>
                <a:ext cx="1675623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1091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7889" y="4126265"/>
                <a:ext cx="28113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Make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 smtClean="0"/>
                  <a:t> the subject of the formula.</a:t>
                </a:r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89" y="4126265"/>
                <a:ext cx="2811332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651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82489" y="4435786"/>
                <a:ext cx="1922121" cy="400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89" y="4435786"/>
                <a:ext cx="1922121" cy="400944"/>
              </a:xfrm>
              <a:prstGeom prst="rect">
                <a:avLst/>
              </a:prstGeom>
              <a:blipFill rotWithShape="0">
                <a:blip r:embed="rId1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4972" y="5296641"/>
                <a:ext cx="19221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z</m:t>
                      </m:r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72" y="5296641"/>
                <a:ext cx="1922121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35612" y="4800251"/>
            <a:ext cx="321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opposite to the square root is to _____________  a number.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711240" y="4110600"/>
                <a:ext cx="28113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Make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 smtClean="0"/>
                  <a:t> the subject of the formula.</a:t>
                </a:r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240" y="4110600"/>
                <a:ext cx="2811332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651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035390" y="4344901"/>
                <a:ext cx="1922121" cy="72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390" y="4344901"/>
                <a:ext cx="1922121" cy="7288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715" y="6655968"/>
                <a:ext cx="33099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Rearrange to make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200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GB" sz="1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200" b="0" i="0" smtClean="0">
                        <a:latin typeface="Cambria Math" panose="02040503050406030204" pitchFamily="18" charset="0"/>
                      </a:rPr>
                      <m:t>subject</m:t>
                    </m:r>
                    <m:r>
                      <a:rPr lang="en-GB" sz="1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2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GB" sz="1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200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GB" sz="1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200" b="0" i="0" smtClean="0">
                        <a:latin typeface="Cambria Math" panose="02040503050406030204" pitchFamily="18" charset="0"/>
                      </a:rPr>
                      <m:t>formula</m:t>
                    </m:r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5" y="6655968"/>
                <a:ext cx="3309937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184"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29425" y="6657852"/>
                <a:ext cx="33099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Rearrange to make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200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GB" sz="1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200" b="0" i="0" smtClean="0">
                        <a:latin typeface="Cambria Math" panose="02040503050406030204" pitchFamily="18" charset="0"/>
                      </a:rPr>
                      <m:t>subject</m:t>
                    </m:r>
                    <m:r>
                      <a:rPr lang="en-GB" sz="1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2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GB" sz="1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200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GB" sz="1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200" b="0" i="0" smtClean="0">
                        <a:latin typeface="Cambria Math" panose="02040503050406030204" pitchFamily="18" charset="0"/>
                      </a:rPr>
                      <m:t>formula</m:t>
                    </m:r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425" y="6657852"/>
                <a:ext cx="3309937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184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63790" y="6857652"/>
                <a:ext cx="26703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90" y="6857652"/>
                <a:ext cx="2670383" cy="338554"/>
              </a:xfrm>
              <a:prstGeom prst="rect">
                <a:avLst/>
              </a:prstGeom>
              <a:blipFill rotWithShape="0">
                <a:blip r:embed="rId1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18507" y="7181408"/>
                <a:ext cx="26703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𝑧𝑝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𝑧𝑥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07" y="7181408"/>
                <a:ext cx="2670383" cy="338554"/>
              </a:xfrm>
              <a:prstGeom prst="rect">
                <a:avLst/>
              </a:prstGeom>
              <a:blipFill rotWithShape="0">
                <a:blip r:embed="rId1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511288" y="7198183"/>
            <a:ext cx="1054894" cy="3237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66641" y="7652470"/>
                <a:ext cx="26703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𝑧𝑥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𝑧𝑝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41" y="7652470"/>
                <a:ext cx="2670383" cy="338554"/>
              </a:xfrm>
              <a:prstGeom prst="rect">
                <a:avLst/>
              </a:prstGeom>
              <a:blipFill rotWithShape="0">
                <a:blip r:embed="rId1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le 39"/>
          <p:cNvSpPr/>
          <p:nvPr/>
        </p:nvSpPr>
        <p:spPr>
          <a:xfrm>
            <a:off x="2523038" y="7279427"/>
            <a:ext cx="814794" cy="211466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Expand</a:t>
            </a:r>
            <a:endParaRPr lang="en-GB" sz="1200" dirty="0"/>
          </a:p>
        </p:txBody>
      </p:sp>
      <p:sp>
        <p:nvSpPr>
          <p:cNvPr id="41" name="Rounded Rectangle 40"/>
          <p:cNvSpPr/>
          <p:nvPr/>
        </p:nvSpPr>
        <p:spPr>
          <a:xfrm>
            <a:off x="2494870" y="7545653"/>
            <a:ext cx="848743" cy="192963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Rearrange</a:t>
            </a:r>
            <a:endParaRPr lang="en-GB" sz="1200" dirty="0"/>
          </a:p>
        </p:txBody>
      </p:sp>
      <p:sp>
        <p:nvSpPr>
          <p:cNvPr id="42" name="Rounded Rectangle 41"/>
          <p:cNvSpPr/>
          <p:nvPr/>
        </p:nvSpPr>
        <p:spPr>
          <a:xfrm>
            <a:off x="91703" y="7883453"/>
            <a:ext cx="779322" cy="149606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Factorise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63789" y="7995402"/>
                <a:ext cx="26703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(3+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𝑧𝑝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89" y="7995402"/>
                <a:ext cx="2670383" cy="338554"/>
              </a:xfrm>
              <a:prstGeom prst="rect">
                <a:avLst/>
              </a:prstGeom>
              <a:blipFill rotWithShape="0">
                <a:blip r:embed="rId19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ounded Rectangle 43"/>
          <p:cNvSpPr/>
          <p:nvPr/>
        </p:nvSpPr>
        <p:spPr>
          <a:xfrm>
            <a:off x="2490659" y="8310519"/>
            <a:ext cx="848743" cy="192963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Rearrange</a:t>
            </a:r>
            <a:endParaRPr lang="en-GB" sz="1200" dirty="0"/>
          </a:p>
        </p:txBody>
      </p:sp>
      <p:sp>
        <p:nvSpPr>
          <p:cNvPr id="45" name="Rectangle 44"/>
          <p:cNvSpPr/>
          <p:nvPr/>
        </p:nvSpPr>
        <p:spPr>
          <a:xfrm>
            <a:off x="519596" y="8060129"/>
            <a:ext cx="379464" cy="3237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44647" y="8496967"/>
                <a:ext cx="26703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47" y="8496967"/>
                <a:ext cx="2670383" cy="33855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1753213" y="8310519"/>
            <a:ext cx="693947" cy="5564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740482" y="6857652"/>
                <a:ext cx="26703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600" i="1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482" y="6857652"/>
                <a:ext cx="2670383" cy="338554"/>
              </a:xfrm>
              <a:prstGeom prst="rect">
                <a:avLst/>
              </a:prstGeom>
              <a:blipFill rotWithShape="0">
                <a:blip r:embed="rId21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9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70411" y="136185"/>
            <a:ext cx="2250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30963"/>
              </p:ext>
            </p:extLst>
          </p:nvPr>
        </p:nvGraphicFramePr>
        <p:xfrm>
          <a:off x="63519" y="1585848"/>
          <a:ext cx="6794480" cy="75955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7240"/>
                <a:gridCol w="3397240"/>
              </a:tblGrid>
              <a:tr h="392834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672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52" y="4955713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8478075"/>
            <a:ext cx="625514" cy="62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8023" y="1061132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Coordinates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0" name="Picture 2" descr="http://www.eduplace.com/math/mathsteps/artwork/4_coord_what1.gif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7"/>
          <a:stretch/>
        </p:blipFill>
        <p:spPr bwMode="auto">
          <a:xfrm>
            <a:off x="3200033" y="2143365"/>
            <a:ext cx="3578987" cy="300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eduplace.com/math/mathsteps/artwork/4_coord_what1.gif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7"/>
          <a:stretch/>
        </p:blipFill>
        <p:spPr bwMode="auto">
          <a:xfrm>
            <a:off x="-230713" y="2103046"/>
            <a:ext cx="3578987" cy="300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552844" y="1549277"/>
            <a:ext cx="3256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Plot the missing coordinate to make a rectangle. </a:t>
            </a:r>
          </a:p>
          <a:p>
            <a:r>
              <a:rPr lang="en-GB" sz="1400" dirty="0" smtClean="0"/>
              <a:t>What is the coordinate? _______</a:t>
            </a:r>
            <a:endParaRPr lang="en-GB" sz="1400" dirty="0"/>
          </a:p>
        </p:txBody>
      </p:sp>
      <p:sp>
        <p:nvSpPr>
          <p:cNvPr id="23" name="Flowchart: Connector 22"/>
          <p:cNvSpPr/>
          <p:nvPr/>
        </p:nvSpPr>
        <p:spPr>
          <a:xfrm>
            <a:off x="4298245" y="4111150"/>
            <a:ext cx="144233" cy="200326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Connector 23"/>
          <p:cNvSpPr/>
          <p:nvPr/>
        </p:nvSpPr>
        <p:spPr>
          <a:xfrm>
            <a:off x="5457718" y="4130200"/>
            <a:ext cx="144233" cy="200326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lowchart: Connector 24"/>
          <p:cNvSpPr/>
          <p:nvPr/>
        </p:nvSpPr>
        <p:spPr>
          <a:xfrm>
            <a:off x="4286259" y="3522473"/>
            <a:ext cx="144233" cy="200326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3521" y="1580535"/>
            <a:ext cx="3529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Plot the missing coordinate to make a square. </a:t>
            </a:r>
          </a:p>
          <a:p>
            <a:r>
              <a:rPr lang="en-GB" sz="1400" dirty="0" smtClean="0"/>
              <a:t>What is the coordinate? _______</a:t>
            </a:r>
            <a:endParaRPr lang="en-GB" sz="1400" dirty="0"/>
          </a:p>
        </p:txBody>
      </p:sp>
      <p:sp>
        <p:nvSpPr>
          <p:cNvPr id="27" name="Flowchart: Connector 26"/>
          <p:cNvSpPr/>
          <p:nvPr/>
        </p:nvSpPr>
        <p:spPr>
          <a:xfrm>
            <a:off x="1155859" y="2910906"/>
            <a:ext cx="144233" cy="200326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lowchart: Connector 27"/>
          <p:cNvSpPr/>
          <p:nvPr/>
        </p:nvSpPr>
        <p:spPr>
          <a:xfrm>
            <a:off x="2027938" y="3814637"/>
            <a:ext cx="144233" cy="200326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lowchart: Connector 28"/>
          <p:cNvSpPr/>
          <p:nvPr/>
        </p:nvSpPr>
        <p:spPr>
          <a:xfrm>
            <a:off x="2041035" y="2912518"/>
            <a:ext cx="144233" cy="200326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902678" y="2044717"/>
            <a:ext cx="333897" cy="333897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178023" y="5705504"/>
            <a:ext cx="33133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When plotting coordinates we need to remember the rhyme . </a:t>
            </a:r>
          </a:p>
          <a:p>
            <a:endParaRPr lang="en-GB" dirty="0"/>
          </a:p>
          <a:p>
            <a:r>
              <a:rPr lang="en-GB" sz="2800" dirty="0" smtClean="0"/>
              <a:t>Along the ____________ and up the ___________.</a:t>
            </a:r>
            <a:endParaRPr lang="en-GB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3535364" y="5536726"/>
            <a:ext cx="3212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Plot the coordinates </a:t>
            </a:r>
          </a:p>
          <a:p>
            <a:r>
              <a:rPr lang="en-GB" sz="1600" dirty="0" smtClean="0"/>
              <a:t>A (3,4)  B (2,5)  C (0, 3)   D (4,0)</a:t>
            </a:r>
            <a:endParaRPr lang="en-GB" sz="1600" dirty="0"/>
          </a:p>
        </p:txBody>
      </p:sp>
      <p:pic>
        <p:nvPicPr>
          <p:cNvPr id="33" name="Picture 2" descr="http://www.eduplace.com/math/mathsteps/artwork/4_coord_what1.gif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7"/>
          <a:stretch/>
        </p:blipFill>
        <p:spPr bwMode="auto">
          <a:xfrm>
            <a:off x="3168574" y="6066165"/>
            <a:ext cx="3578987" cy="300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3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70411" y="136185"/>
            <a:ext cx="2250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779085"/>
              </p:ext>
            </p:extLst>
          </p:nvPr>
        </p:nvGraphicFramePr>
        <p:xfrm>
          <a:off x="63519" y="1585848"/>
          <a:ext cx="6794480" cy="7367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7240"/>
                <a:gridCol w="3397240"/>
              </a:tblGrid>
              <a:tr h="3119502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2481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4227653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969" y="8412869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8023" y="1061132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Coordinates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3" name="Picture 2" descr="https://sites.google.com/a/pvlearners.net/unit-1/_/rsrc/1406247291608/home/graphratiotables/Screen%20Shot%202014-07-24%20at%205.13.54%20PM%207-24-14.png?height=320&amp;width=3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6" y="1627807"/>
            <a:ext cx="2958438" cy="300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owchart: Connector 13"/>
          <p:cNvSpPr/>
          <p:nvPr/>
        </p:nvSpPr>
        <p:spPr>
          <a:xfrm>
            <a:off x="740917" y="4204715"/>
            <a:ext cx="110166" cy="11754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/>
          <p:cNvSpPr/>
          <p:nvPr/>
        </p:nvSpPr>
        <p:spPr>
          <a:xfrm>
            <a:off x="947335" y="2679083"/>
            <a:ext cx="110166" cy="11754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Connector 15"/>
          <p:cNvSpPr/>
          <p:nvPr/>
        </p:nvSpPr>
        <p:spPr>
          <a:xfrm>
            <a:off x="378620" y="2307212"/>
            <a:ext cx="110166" cy="11754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Connector 16"/>
          <p:cNvSpPr/>
          <p:nvPr/>
        </p:nvSpPr>
        <p:spPr>
          <a:xfrm>
            <a:off x="560977" y="3437519"/>
            <a:ext cx="110166" cy="11754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Connector 17"/>
          <p:cNvSpPr/>
          <p:nvPr/>
        </p:nvSpPr>
        <p:spPr>
          <a:xfrm>
            <a:off x="2074329" y="3625658"/>
            <a:ext cx="110166" cy="11754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Connector 18"/>
          <p:cNvSpPr/>
          <p:nvPr/>
        </p:nvSpPr>
        <p:spPr>
          <a:xfrm>
            <a:off x="2263643" y="3058951"/>
            <a:ext cx="110166" cy="11754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2071907" y="3689718"/>
            <a:ext cx="1079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(3, -3)</a:t>
            </a:r>
            <a:endParaRPr lang="en-GB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7770" y="4280876"/>
            <a:ext cx="1079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(-4, -6)</a:t>
            </a:r>
            <a:endParaRPr lang="en-GB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40917" y="2768854"/>
            <a:ext cx="1079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(-3, 2)</a:t>
            </a:r>
            <a:endParaRPr lang="en-GB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065134" y="2852545"/>
            <a:ext cx="276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9043" y="2307212"/>
            <a:ext cx="276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1400" y="3427771"/>
            <a:ext cx="276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049626" y="1619600"/>
                <a:ext cx="3641030" cy="2923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Write down the coordinates of the points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GB" sz="1600" dirty="0" smtClean="0"/>
                  <a:t>A   _________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GB" sz="1600" dirty="0" smtClean="0"/>
                  <a:t>B   _________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GB" sz="1600" dirty="0" smtClean="0"/>
                  <a:t>C   _________</a:t>
                </a:r>
              </a:p>
              <a:p>
                <a:endParaRPr lang="en-GB" sz="1600" dirty="0"/>
              </a:p>
              <a:p>
                <a:r>
                  <a:rPr lang="en-GB" sz="1600" dirty="0" smtClean="0"/>
                  <a:t>Plot and label the following coordinates</a:t>
                </a:r>
              </a:p>
              <a:p>
                <a:pPr marL="342900" indent="-342900">
                  <a:buAutoNum type="arabicParenR" startAt="4"/>
                </a:pPr>
                <a:r>
                  <a:rPr lang="en-GB" sz="1600" dirty="0" smtClean="0"/>
                  <a:t>D 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(0, 5)</m:t>
                    </m:r>
                  </m:oMath>
                </a14:m>
                <a:endParaRPr lang="en-GB" sz="1600" dirty="0" smtClean="0"/>
              </a:p>
              <a:p>
                <a:pPr marL="342900" indent="-342900">
                  <a:buAutoNum type="arabicParenR" startAt="4"/>
                </a:pPr>
                <a:r>
                  <a:rPr lang="en-GB" sz="1600" dirty="0" smtClean="0"/>
                  <a:t>E  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(−2, 4)</m:t>
                    </m:r>
                  </m:oMath>
                </a14:m>
                <a:endParaRPr lang="en-GB" sz="1600" dirty="0" smtClean="0"/>
              </a:p>
              <a:p>
                <a:pPr marL="342900" indent="-342900">
                  <a:buAutoNum type="arabicParenR" startAt="4"/>
                </a:pPr>
                <a:r>
                  <a:rPr lang="en-GB" sz="1600" dirty="0" smtClean="0"/>
                  <a:t>F  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(−3, −4)</m:t>
                    </m:r>
                  </m:oMath>
                </a14:m>
                <a:endParaRPr lang="en-GB" sz="1600" dirty="0" smtClean="0"/>
              </a:p>
              <a:p>
                <a:pPr marL="342900" indent="-342900">
                  <a:buAutoNum type="arabicParenR" startAt="4"/>
                </a:pPr>
                <a:r>
                  <a:rPr lang="en-GB" sz="1600" dirty="0" smtClean="0"/>
                  <a:t>G 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(5, −6)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626" y="1619600"/>
                <a:ext cx="3641030" cy="2923877"/>
              </a:xfrm>
              <a:prstGeom prst="rect">
                <a:avLst/>
              </a:prstGeom>
              <a:blipFill rotWithShape="0">
                <a:blip r:embed="rId4"/>
                <a:stretch>
                  <a:fillRect l="-836" t="-626" b="-18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21256" y="4745074"/>
            <a:ext cx="3261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What is the midpoint between these pairs of numbers?</a:t>
            </a:r>
          </a:p>
          <a:p>
            <a:endParaRPr lang="en-GB" sz="1600" dirty="0"/>
          </a:p>
          <a:p>
            <a:r>
              <a:rPr lang="en-GB" sz="1600" dirty="0" smtClean="0"/>
              <a:t>(Midpoint means halfway between)</a:t>
            </a:r>
            <a:endParaRPr lang="en-GB" sz="16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545683" y="6150323"/>
            <a:ext cx="24845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780632" y="5965968"/>
            <a:ext cx="7375" cy="3687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746525" y="5965968"/>
            <a:ext cx="7375" cy="3687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764909" y="5965968"/>
            <a:ext cx="7375" cy="3687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34685" y="6272965"/>
            <a:ext cx="335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4</a:t>
            </a:r>
            <a:endParaRPr lang="en-GB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2614914" y="6288472"/>
            <a:ext cx="335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8</a:t>
            </a:r>
            <a:endParaRPr lang="en-GB" sz="14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589569" y="6914244"/>
            <a:ext cx="24845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824518" y="6729889"/>
            <a:ext cx="7375" cy="3687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2790411" y="6729889"/>
            <a:ext cx="7375" cy="3687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1808795" y="6729889"/>
            <a:ext cx="7375" cy="3687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78571" y="7036886"/>
            <a:ext cx="335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58800" y="7052393"/>
            <a:ext cx="415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10</a:t>
            </a:r>
            <a:endParaRPr lang="en-GB" sz="14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600091" y="7730472"/>
            <a:ext cx="24845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835040" y="7546117"/>
            <a:ext cx="7375" cy="3687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2800933" y="7546117"/>
            <a:ext cx="7375" cy="3687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1819317" y="7546117"/>
            <a:ext cx="7375" cy="3687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9093" y="7853114"/>
            <a:ext cx="335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-6</a:t>
            </a:r>
            <a:endParaRPr lang="en-GB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2669322" y="7868621"/>
            <a:ext cx="335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-2</a:t>
            </a:r>
            <a:endParaRPr lang="en-GB" sz="1400" dirty="0"/>
          </a:p>
        </p:txBody>
      </p:sp>
      <p:sp>
        <p:nvSpPr>
          <p:cNvPr id="46" name="Rectangle 45"/>
          <p:cNvSpPr/>
          <p:nvPr/>
        </p:nvSpPr>
        <p:spPr>
          <a:xfrm>
            <a:off x="1670082" y="6379417"/>
            <a:ext cx="244960" cy="2372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1719871" y="7132294"/>
            <a:ext cx="244960" cy="2372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1719871" y="7948521"/>
            <a:ext cx="244960" cy="2372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3448261" y="4728796"/>
            <a:ext cx="34410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Here are a set of coordinates </a:t>
            </a:r>
          </a:p>
          <a:p>
            <a:endParaRPr lang="en-GB" sz="1600" dirty="0"/>
          </a:p>
          <a:p>
            <a:r>
              <a:rPr lang="en-GB" sz="1600" dirty="0" smtClean="0"/>
              <a:t>A  (0, 4)   B (4, 8)   C (-2, 1)   D (3, -4)</a:t>
            </a:r>
          </a:p>
          <a:p>
            <a:endParaRPr lang="en-GB" sz="1600" dirty="0"/>
          </a:p>
          <a:p>
            <a:r>
              <a:rPr lang="en-GB" sz="1600" dirty="0" smtClean="0"/>
              <a:t>What is the midpoint of the coordinates </a:t>
            </a:r>
          </a:p>
          <a:p>
            <a:pPr marL="342900" indent="-342900">
              <a:buAutoNum type="alphaLcParenR"/>
            </a:pPr>
            <a:r>
              <a:rPr lang="en-GB" sz="1600" dirty="0" smtClean="0"/>
              <a:t>A and B</a:t>
            </a:r>
          </a:p>
          <a:p>
            <a:pPr marL="342900" indent="-342900">
              <a:buAutoNum type="alphaLcParenR"/>
            </a:pPr>
            <a:endParaRPr lang="en-GB" sz="1600" dirty="0"/>
          </a:p>
          <a:p>
            <a:pPr marL="342900" indent="-342900">
              <a:buAutoNum type="alphaLcParenR"/>
            </a:pPr>
            <a:endParaRPr lang="en-GB" sz="1600" dirty="0" smtClean="0"/>
          </a:p>
          <a:p>
            <a:pPr marL="342900" indent="-342900">
              <a:buAutoNum type="alphaLcParenR"/>
            </a:pPr>
            <a:r>
              <a:rPr lang="en-GB" sz="1600" dirty="0" smtClean="0"/>
              <a:t>C and B </a:t>
            </a:r>
          </a:p>
          <a:p>
            <a:pPr marL="342900" indent="-342900">
              <a:buAutoNum type="alphaLcParenR"/>
            </a:pPr>
            <a:endParaRPr lang="en-GB" sz="1600" dirty="0"/>
          </a:p>
          <a:p>
            <a:pPr marL="342900" indent="-342900">
              <a:buAutoNum type="alphaLcParenR"/>
            </a:pPr>
            <a:endParaRPr lang="en-GB" sz="1600" dirty="0" smtClean="0"/>
          </a:p>
          <a:p>
            <a:pPr marL="342900" indent="-342900">
              <a:buAutoNum type="alphaLcParenR"/>
            </a:pPr>
            <a:r>
              <a:rPr lang="en-GB" sz="1600" dirty="0" smtClean="0"/>
              <a:t>A and D</a:t>
            </a:r>
          </a:p>
          <a:p>
            <a:pPr marL="342900" indent="-342900">
              <a:buAutoNum type="alphaLcParenR"/>
            </a:pPr>
            <a:endParaRPr lang="en-GB" sz="1600" dirty="0"/>
          </a:p>
          <a:p>
            <a:pPr marL="342900" indent="-342900">
              <a:buAutoNum type="alphaLcParenR"/>
            </a:pPr>
            <a:endParaRPr lang="en-GB" sz="1600" dirty="0" smtClean="0"/>
          </a:p>
          <a:p>
            <a:pPr marL="342900" indent="-342900">
              <a:buAutoNum type="alphaLcParenR"/>
            </a:pPr>
            <a:endParaRPr lang="en-GB" sz="1600" dirty="0" smtClean="0"/>
          </a:p>
          <a:p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431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70411" y="136185"/>
            <a:ext cx="2250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775729"/>
              </p:ext>
            </p:extLst>
          </p:nvPr>
        </p:nvGraphicFramePr>
        <p:xfrm>
          <a:off x="63521" y="1585848"/>
          <a:ext cx="6661130" cy="7767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0565"/>
                <a:gridCol w="3330565"/>
              </a:tblGrid>
              <a:tr h="40173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503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228" y="5052948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319" y="8892515"/>
            <a:ext cx="426347" cy="42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8023" y="1061132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Line Graphs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3" name="Picture 2" descr="https://sites.google.com/a/pvlearners.net/unit-1/_/rsrc/1406247291608/home/graphratiotables/Screen%20Shot%202014-07-24%20at%205.13.54%20PM%207-24-14.png?height=320&amp;width=3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3" y="2773619"/>
            <a:ext cx="2614973" cy="26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-31150" y="1685270"/>
                <a:ext cx="38042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What do you notice about the 3 points?</a:t>
                </a:r>
                <a:br>
                  <a:rPr lang="en-GB" sz="1400" dirty="0" smtClean="0"/>
                </a:br>
                <a:endParaRPr lang="en-GB" sz="1400" dirty="0" smtClean="0"/>
              </a:p>
              <a:p>
                <a:endParaRPr lang="en-GB" sz="1400" dirty="0"/>
              </a:p>
              <a:p>
                <a:r>
                  <a:rPr lang="en-GB" sz="1400" dirty="0" smtClean="0"/>
                  <a:t>What is the equation of the line?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150" y="1685270"/>
                <a:ext cx="3804206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481" t="-637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V="1">
            <a:off x="1956838" y="2747784"/>
            <a:ext cx="0" cy="2682449"/>
          </a:xfrm>
          <a:prstGeom prst="line">
            <a:avLst/>
          </a:prstGeom>
          <a:ln w="38100"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801349" y="2346792"/>
            <a:ext cx="318070" cy="247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Connector 16"/>
          <p:cNvSpPr/>
          <p:nvPr/>
        </p:nvSpPr>
        <p:spPr>
          <a:xfrm>
            <a:off x="1913787" y="3212284"/>
            <a:ext cx="110166" cy="11754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Connector 17"/>
          <p:cNvSpPr/>
          <p:nvPr/>
        </p:nvSpPr>
        <p:spPr>
          <a:xfrm>
            <a:off x="1913787" y="4051480"/>
            <a:ext cx="110166" cy="11754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Connector 18"/>
          <p:cNvSpPr/>
          <p:nvPr/>
        </p:nvSpPr>
        <p:spPr>
          <a:xfrm>
            <a:off x="1913787" y="4871118"/>
            <a:ext cx="110166" cy="11754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2" descr="https://sites.google.com/a/pvlearners.net/unit-1/_/rsrc/1406247291608/home/graphratiotables/Screen%20Shot%202014-07-24%20at%205.13.54%20PM%207-24-14.png?height=320&amp;width=3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19" y="1745027"/>
            <a:ext cx="2614973" cy="26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404172" y="4328624"/>
            <a:ext cx="3804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What are the equations of the lines</a:t>
            </a:r>
          </a:p>
          <a:p>
            <a:r>
              <a:rPr lang="en-GB" sz="1400" dirty="0" smtClean="0"/>
              <a:t>a)                                        c)</a:t>
            </a:r>
          </a:p>
          <a:p>
            <a:r>
              <a:rPr lang="en-GB" sz="1400" dirty="0" smtClean="0"/>
              <a:t>b)                                        d)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4431332" y="1781124"/>
            <a:ext cx="5185" cy="2571564"/>
          </a:xfrm>
          <a:prstGeom prst="line">
            <a:avLst/>
          </a:prstGeom>
          <a:ln w="38100"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122774" y="1754275"/>
            <a:ext cx="5185" cy="2571564"/>
          </a:xfrm>
          <a:prstGeom prst="line">
            <a:avLst/>
          </a:prstGeom>
          <a:ln w="38100"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12682" y="3557827"/>
            <a:ext cx="3004880" cy="22290"/>
          </a:xfrm>
          <a:prstGeom prst="line">
            <a:avLst/>
          </a:prstGeom>
          <a:ln w="38100"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759717" y="1781124"/>
            <a:ext cx="2600787" cy="2620517"/>
          </a:xfrm>
          <a:prstGeom prst="line">
            <a:avLst/>
          </a:prstGeom>
          <a:ln w="38100"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73140" y="4151537"/>
            <a:ext cx="391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A</a:t>
            </a:r>
            <a:endParaRPr lang="en-GB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210466" y="1669529"/>
            <a:ext cx="391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96970" y="3552244"/>
            <a:ext cx="391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C</a:t>
            </a:r>
            <a:endParaRPr lang="en-GB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613881" y="4082016"/>
            <a:ext cx="391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D</a:t>
            </a:r>
            <a:endParaRPr lang="en-GB" sz="1400" b="1" dirty="0"/>
          </a:p>
        </p:txBody>
      </p:sp>
      <p:pic>
        <p:nvPicPr>
          <p:cNvPr id="30" name="Picture 2" descr="https://sites.google.com/a/pvlearners.net/unit-1/_/rsrc/1406247291608/home/graphratiotables/Screen%20Shot%202014-07-24%20at%205.13.54%20PM%207-24-14.png?height=320&amp;width=3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46" y="5576842"/>
            <a:ext cx="2614973" cy="26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2966" y="8136162"/>
            <a:ext cx="3495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Plot and connect the following coordinates on the grid. (-2, 5)   (1, 5)  (3, 5)   (6, 5)</a:t>
            </a:r>
          </a:p>
          <a:p>
            <a:r>
              <a:rPr lang="en-GB" sz="1400" dirty="0" smtClean="0"/>
              <a:t>What is the equation of the line they make?</a:t>
            </a:r>
            <a:endParaRPr lang="en-GB" sz="1400" dirty="0"/>
          </a:p>
        </p:txBody>
      </p:sp>
      <p:sp>
        <p:nvSpPr>
          <p:cNvPr id="32" name="Rectangle 31"/>
          <p:cNvSpPr/>
          <p:nvPr/>
        </p:nvSpPr>
        <p:spPr>
          <a:xfrm>
            <a:off x="860203" y="8874826"/>
            <a:ext cx="1479967" cy="353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2" descr="https://sites.google.com/a/pvlearners.net/unit-1/_/rsrc/1406247291608/home/graphratiotables/Screen%20Shot%202014-07-24%20at%205.13.54%20PM%207-24-14.png?height=320&amp;width=3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50" y="5645224"/>
            <a:ext cx="2614973" cy="26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419270" y="8275343"/>
                <a:ext cx="349557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Draw and label the lines of </a:t>
                </a: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1400" b="0" dirty="0" smtClean="0"/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b="0" dirty="0" smtClean="0"/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270" y="8275343"/>
                <a:ext cx="3495576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524" t="-1282" b="-4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15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090896" y="-2"/>
            <a:ext cx="27671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Contents</a:t>
            </a:r>
          </a:p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Geometry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690" y="272609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6206174"/>
                  </p:ext>
                </p:extLst>
              </p:nvPr>
            </p:nvGraphicFramePr>
            <p:xfrm>
              <a:off x="115301" y="1588169"/>
              <a:ext cx="6533148" cy="78409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73067"/>
                    <a:gridCol w="1804737"/>
                    <a:gridCol w="1655344"/>
                  </a:tblGrid>
                  <a:tr h="2445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Topic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Contributor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Twitter Handle 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225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2" action="ppaction://hlinksldjump"/>
                            </a:rPr>
                            <a:t>Area and Perimeter (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hlinkClick r:id="rId2" action="ppaction://hlinksldjump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GB" sz="1050" b="0" i="1" smtClean="0">
                                      <a:latin typeface="Cambria Math" panose="02040503050406030204" pitchFamily="18" charset="0"/>
                                      <a:hlinkClick r:id="rId2" action="ppaction://hlinksldjump"/>
                                    </a:rPr>
                                  </m:ctrlPr>
                                </m:sSupPr>
                                <m:e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hlinkClick r:id="rId2" action="ppaction://hlinksldjump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hlinkClick r:id="rId2" action="ppaction://hlinksldjump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hlinkClick r:id="rId2" action="ppaction://hlinksldjump"/>
                                </a:rPr>
                                <m:t> 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hlinkClick r:id="rId2" action="ppaction://hlinksldjump"/>
                                </a:rPr>
                                <m:t>𝑔𝑟𝑖𝑑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hlinkClick r:id="rId2" action="ppaction://hlinksldjump"/>
                                </a:rPr>
                                <m:t>)</m:t>
                              </m:r>
                            </m:oMath>
                          </a14:m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3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25694"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dirty="0" smtClean="0">
                              <a:hlinkClick r:id="rId2" action="ppaction://hlinksldjump"/>
                            </a:rPr>
                            <a:t>Area and Perimeter half squares (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hlinkClick r:id="rId2" action="ppaction://hlinksldjump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GB" sz="1050" b="0" i="1" smtClean="0">
                                      <a:latin typeface="Cambria Math" panose="02040503050406030204" pitchFamily="18" charset="0"/>
                                      <a:hlinkClick r:id="rId2" action="ppaction://hlinksldjump"/>
                                    </a:rPr>
                                  </m:ctrlPr>
                                </m:sSupPr>
                                <m:e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hlinkClick r:id="rId2" action="ppaction://hlinksldjump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hlinkClick r:id="rId2" action="ppaction://hlinksldjump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hlinkClick r:id="rId2" action="ppaction://hlinksldjump"/>
                                </a:rPr>
                                <m:t> 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hlinkClick r:id="rId2" action="ppaction://hlinksldjump"/>
                                </a:rPr>
                                <m:t>𝑔𝑟𝑖𝑑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hlinkClick r:id="rId2" action="ppaction://hlinksldjump"/>
                                </a:rPr>
                                <m:t>)</m:t>
                              </m:r>
                            </m:oMath>
                          </a14:m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3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25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4" action="ppaction://hlinksldjump"/>
                            </a:rPr>
                            <a:t>Area of a Triangle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3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25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4" action="ppaction://hlinksldjump"/>
                            </a:rPr>
                            <a:t>Area</a:t>
                          </a:r>
                          <a:r>
                            <a:rPr lang="en-GB" sz="1050" baseline="0" dirty="0" smtClean="0">
                              <a:hlinkClick r:id="rId4" action="ppaction://hlinksldjump"/>
                            </a:rPr>
                            <a:t> of a Parallelogram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3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25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4" action="ppaction://hlinksldjump"/>
                            </a:rPr>
                            <a:t>Area of a</a:t>
                          </a:r>
                          <a:r>
                            <a:rPr lang="en-GB" sz="1050" baseline="0" dirty="0" smtClean="0">
                              <a:hlinkClick r:id="rId4" action="ppaction://hlinksldjump"/>
                            </a:rPr>
                            <a:t> Trapezium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3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25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5" action="ppaction://hlinksldjump"/>
                            </a:rPr>
                            <a:t>Parts of a Circle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3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25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5" action="ppaction://hlinksldjump"/>
                            </a:rPr>
                            <a:t>Circumference of a Circle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3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25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5" action="ppaction://hlinksldjump"/>
                            </a:rPr>
                            <a:t>Area of a Circle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3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25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6" action="ppaction://hlinksldjump"/>
                            </a:rPr>
                            <a:t>Arc Length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3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25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6" action="ppaction://hlinksldjump"/>
                            </a:rPr>
                            <a:t>Area of a Sector 1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3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25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6" action="ppaction://hlinksldjump"/>
                            </a:rPr>
                            <a:t>Area of a Sector 2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3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25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7" action="ppaction://hlinksldjump"/>
                            </a:rPr>
                            <a:t>Perimeter of Rectilinear</a:t>
                          </a:r>
                          <a:r>
                            <a:rPr lang="en-GB" sz="1050" baseline="0" dirty="0" smtClean="0">
                              <a:hlinkClick r:id="rId7" action="ppaction://hlinksldjump"/>
                            </a:rPr>
                            <a:t> Shapes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3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25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7" action="ppaction://hlinksldjump"/>
                            </a:rPr>
                            <a:t>Area of Rectilinear</a:t>
                          </a:r>
                          <a:r>
                            <a:rPr lang="en-GB" sz="1050" baseline="0" dirty="0" smtClean="0">
                              <a:hlinkClick r:id="rId7" action="ppaction://hlinksldjump"/>
                            </a:rPr>
                            <a:t> Shapes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3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25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7" action="ppaction://hlinksldjump"/>
                            </a:rPr>
                            <a:t>Area of Compound</a:t>
                          </a:r>
                          <a:r>
                            <a:rPr lang="en-GB" sz="1050" baseline="0" dirty="0" smtClean="0">
                              <a:hlinkClick r:id="rId7" action="ppaction://hlinksldjump"/>
                            </a:rPr>
                            <a:t> Shapes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3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25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8" action="ppaction://hlinksldjump"/>
                            </a:rPr>
                            <a:t>Volume – Counting</a:t>
                          </a:r>
                          <a:r>
                            <a:rPr lang="en-GB" sz="1050" baseline="0" dirty="0" smtClean="0">
                              <a:hlinkClick r:id="rId8" action="ppaction://hlinksldjump"/>
                            </a:rPr>
                            <a:t> Cubes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3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25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8" action="ppaction://hlinksldjump"/>
                            </a:rPr>
                            <a:t>Volume –</a:t>
                          </a:r>
                          <a:r>
                            <a:rPr lang="en-GB" sz="1050" baseline="0" dirty="0" smtClean="0">
                              <a:hlinkClick r:id="rId8" action="ppaction://hlinksldjump"/>
                            </a:rPr>
                            <a:t> Cuboid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3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25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8" action="ppaction://hlinksldjump"/>
                            </a:rPr>
                            <a:t>Volume – Triangular</a:t>
                          </a:r>
                          <a:r>
                            <a:rPr lang="en-GB" sz="1050" baseline="0" dirty="0" smtClean="0">
                              <a:hlinkClick r:id="rId8" action="ppaction://hlinksldjump"/>
                            </a:rPr>
                            <a:t> Prism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3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25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8" action="ppaction://hlinksldjump"/>
                            </a:rPr>
                            <a:t>Volume – Cylinder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3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25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9" action="ppaction://hlinksldjump"/>
                            </a:rPr>
                            <a:t>Volume</a:t>
                          </a:r>
                          <a:r>
                            <a:rPr lang="en-GB" sz="1050" baseline="0" dirty="0" smtClean="0">
                              <a:hlinkClick r:id="rId9" action="ppaction://hlinksldjump"/>
                            </a:rPr>
                            <a:t> – Hemisphere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3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25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9" action="ppaction://hlinksldjump"/>
                            </a:rPr>
                            <a:t>Volume – Sphere/Cone (Ice Cream)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3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25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9" action="ppaction://hlinksldjump"/>
                            </a:rPr>
                            <a:t>Dimensions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3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25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10" action="ppaction://hlinksldjump"/>
                            </a:rPr>
                            <a:t>Surface Area – Cuboid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3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25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10" action="ppaction://hlinksldjump"/>
                            </a:rPr>
                            <a:t>Surface</a:t>
                          </a:r>
                          <a:r>
                            <a:rPr lang="en-GB" sz="1050" baseline="0" dirty="0" smtClean="0">
                              <a:hlinkClick r:id="rId10" action="ppaction://hlinksldjump"/>
                            </a:rPr>
                            <a:t> Area – Cylinder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3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25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11" action="ppaction://hlinksldjump"/>
                            </a:rPr>
                            <a:t>Pythagoras</a:t>
                          </a:r>
                          <a:r>
                            <a:rPr lang="en-GB" sz="1050" baseline="0" dirty="0" smtClean="0">
                              <a:hlinkClick r:id="rId11" action="ppaction://hlinksldjump"/>
                            </a:rPr>
                            <a:t> – Identify Hypotenuse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3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25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11" action="ppaction://hlinksldjump"/>
                            </a:rPr>
                            <a:t>Pythagoras – Missing Hypotenuse 1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3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25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11" action="ppaction://hlinksldjump"/>
                            </a:rPr>
                            <a:t>Pythagoras – Missing</a:t>
                          </a:r>
                          <a:r>
                            <a:rPr lang="en-GB" sz="1050" baseline="0" dirty="0" smtClean="0">
                              <a:hlinkClick r:id="rId11" action="ppaction://hlinksldjump"/>
                            </a:rPr>
                            <a:t> Hypotenuse 2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3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25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11" action="ppaction://hlinksldjump"/>
                            </a:rPr>
                            <a:t>Pythagoras – Missing</a:t>
                          </a:r>
                          <a:r>
                            <a:rPr lang="en-GB" sz="1050" baseline="0" dirty="0" smtClean="0">
                              <a:hlinkClick r:id="rId11" action="ppaction://hlinksldjump"/>
                            </a:rPr>
                            <a:t> Short Side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3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25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12" action="ppaction://hlinksldjump"/>
                            </a:rPr>
                            <a:t>Pythagoras – 3D Cuboid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3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25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12" action="ppaction://hlinksldjump"/>
                            </a:rPr>
                            <a:t>Pythagoras – I</a:t>
                          </a:r>
                          <a:r>
                            <a:rPr lang="en-GB" sz="1050" baseline="0" dirty="0" smtClean="0">
                              <a:hlinkClick r:id="rId12" action="ppaction://hlinksldjump"/>
                            </a:rPr>
                            <a:t>sosceles Triangle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3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25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12" action="ppaction://hlinksldjump"/>
                            </a:rPr>
                            <a:t>Trigonometry</a:t>
                          </a:r>
                          <a:r>
                            <a:rPr lang="en-GB" sz="1050" baseline="0" dirty="0" smtClean="0">
                              <a:hlinkClick r:id="rId12" action="ppaction://hlinksldjump"/>
                            </a:rPr>
                            <a:t> – 3D Square-based pyramid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3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6206174"/>
                  </p:ext>
                </p:extLst>
              </p:nvPr>
            </p:nvGraphicFramePr>
            <p:xfrm>
              <a:off x="115301" y="1588169"/>
              <a:ext cx="6533148" cy="78409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73067"/>
                    <a:gridCol w="1804737"/>
                    <a:gridCol w="1655344"/>
                  </a:tblGrid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Topic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Contributor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Twitter Handle 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198" t="-121951" r="-112871" b="-29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14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198" t="-221951" r="-112871" b="-28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14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15" action="ppaction://hlinksldjump"/>
                            </a:rPr>
                            <a:t>Area of a Triangle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14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15" action="ppaction://hlinksldjump"/>
                            </a:rPr>
                            <a:t>Area</a:t>
                          </a:r>
                          <a:r>
                            <a:rPr lang="en-GB" sz="1050" baseline="0" dirty="0" smtClean="0">
                              <a:hlinkClick r:id="rId15" action="ppaction://hlinksldjump"/>
                            </a:rPr>
                            <a:t> of a Parallelogram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14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15" action="ppaction://hlinksldjump"/>
                            </a:rPr>
                            <a:t>Area of a</a:t>
                          </a:r>
                          <a:r>
                            <a:rPr lang="en-GB" sz="1050" baseline="0" dirty="0" smtClean="0">
                              <a:hlinkClick r:id="rId15" action="ppaction://hlinksldjump"/>
                            </a:rPr>
                            <a:t> Trapezium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14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16" action="ppaction://hlinksldjump"/>
                            </a:rPr>
                            <a:t>Parts of a Circle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14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16" action="ppaction://hlinksldjump"/>
                            </a:rPr>
                            <a:t>Circumference of a Circle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14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16" action="ppaction://hlinksldjump"/>
                            </a:rPr>
                            <a:t>Area of a Circle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14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17" action="ppaction://hlinksldjump"/>
                            </a:rPr>
                            <a:t>Arc Length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14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17" action="ppaction://hlinksldjump"/>
                            </a:rPr>
                            <a:t>Area of a Sector 1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14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17" action="ppaction://hlinksldjump"/>
                            </a:rPr>
                            <a:t>Area of a Sector 2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14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18" action="ppaction://hlinksldjump"/>
                            </a:rPr>
                            <a:t>Perimeter of Rectilinear</a:t>
                          </a:r>
                          <a:r>
                            <a:rPr lang="en-GB" sz="1050" baseline="0" dirty="0" smtClean="0">
                              <a:hlinkClick r:id="rId18" action="ppaction://hlinksldjump"/>
                            </a:rPr>
                            <a:t> Shapes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14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18" action="ppaction://hlinksldjump"/>
                            </a:rPr>
                            <a:t>Area of Rectilinear</a:t>
                          </a:r>
                          <a:r>
                            <a:rPr lang="en-GB" sz="1050" baseline="0" dirty="0" smtClean="0">
                              <a:hlinkClick r:id="rId18" action="ppaction://hlinksldjump"/>
                            </a:rPr>
                            <a:t> Shapes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14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18" action="ppaction://hlinksldjump"/>
                            </a:rPr>
                            <a:t>Area of Compound</a:t>
                          </a:r>
                          <a:r>
                            <a:rPr lang="en-GB" sz="1050" baseline="0" dirty="0" smtClean="0">
                              <a:hlinkClick r:id="rId18" action="ppaction://hlinksldjump"/>
                            </a:rPr>
                            <a:t> Shapes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14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19" action="ppaction://hlinksldjump"/>
                            </a:rPr>
                            <a:t>Volume – Counting</a:t>
                          </a:r>
                          <a:r>
                            <a:rPr lang="en-GB" sz="1050" baseline="0" dirty="0" smtClean="0">
                              <a:hlinkClick r:id="rId19" action="ppaction://hlinksldjump"/>
                            </a:rPr>
                            <a:t> Cubes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14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19" action="ppaction://hlinksldjump"/>
                            </a:rPr>
                            <a:t>Volume –</a:t>
                          </a:r>
                          <a:r>
                            <a:rPr lang="en-GB" sz="1050" baseline="0" dirty="0" smtClean="0">
                              <a:hlinkClick r:id="rId19" action="ppaction://hlinksldjump"/>
                            </a:rPr>
                            <a:t> Cuboid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14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19" action="ppaction://hlinksldjump"/>
                            </a:rPr>
                            <a:t>Volume – Triangular</a:t>
                          </a:r>
                          <a:r>
                            <a:rPr lang="en-GB" sz="1050" baseline="0" dirty="0" smtClean="0">
                              <a:hlinkClick r:id="rId19" action="ppaction://hlinksldjump"/>
                            </a:rPr>
                            <a:t> Prism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14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19" action="ppaction://hlinksldjump"/>
                            </a:rPr>
                            <a:t>Volume – Cylinder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14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20" action="ppaction://hlinksldjump"/>
                            </a:rPr>
                            <a:t>Volume</a:t>
                          </a:r>
                          <a:r>
                            <a:rPr lang="en-GB" sz="1050" baseline="0" dirty="0" smtClean="0">
                              <a:hlinkClick r:id="rId20" action="ppaction://hlinksldjump"/>
                            </a:rPr>
                            <a:t> – Hemisphere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14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20" action="ppaction://hlinksldjump"/>
                            </a:rPr>
                            <a:t>Volume – Sphere/Cone (Ice Cream)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14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20" action="ppaction://hlinksldjump"/>
                            </a:rPr>
                            <a:t>Dimensions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14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21" action="ppaction://hlinksldjump"/>
                            </a:rPr>
                            <a:t>Surface Area – Cuboid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14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21" action="ppaction://hlinksldjump"/>
                            </a:rPr>
                            <a:t>Surface</a:t>
                          </a:r>
                          <a:r>
                            <a:rPr lang="en-GB" sz="1050" baseline="0" dirty="0" smtClean="0">
                              <a:hlinkClick r:id="rId21" action="ppaction://hlinksldjump"/>
                            </a:rPr>
                            <a:t> Area – Cylinder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14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22" action="ppaction://hlinksldjump"/>
                            </a:rPr>
                            <a:t>Pythagoras</a:t>
                          </a:r>
                          <a:r>
                            <a:rPr lang="en-GB" sz="1050" baseline="0" dirty="0" smtClean="0">
                              <a:hlinkClick r:id="rId22" action="ppaction://hlinksldjump"/>
                            </a:rPr>
                            <a:t> – Identify Hypotenuse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14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22" action="ppaction://hlinksldjump"/>
                            </a:rPr>
                            <a:t>Pythagoras – Missing Hypotenuse 1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14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22" action="ppaction://hlinksldjump"/>
                            </a:rPr>
                            <a:t>Pythagoras – Missing</a:t>
                          </a:r>
                          <a:r>
                            <a:rPr lang="en-GB" sz="1050" baseline="0" dirty="0" smtClean="0">
                              <a:hlinkClick r:id="rId22" action="ppaction://hlinksldjump"/>
                            </a:rPr>
                            <a:t> Hypotenuse 2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14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22" action="ppaction://hlinksldjump"/>
                            </a:rPr>
                            <a:t>Pythagoras – Missing</a:t>
                          </a:r>
                          <a:r>
                            <a:rPr lang="en-GB" sz="1050" baseline="0" dirty="0" smtClean="0">
                              <a:hlinkClick r:id="rId22" action="ppaction://hlinksldjump"/>
                            </a:rPr>
                            <a:t> Short Side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14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23" action="ppaction://hlinksldjump"/>
                            </a:rPr>
                            <a:t>Pythagoras – 3D Cuboid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14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23" action="ppaction://hlinksldjump"/>
                            </a:rPr>
                            <a:t>Pythagoras – I</a:t>
                          </a:r>
                          <a:r>
                            <a:rPr lang="en-GB" sz="1050" baseline="0" dirty="0" smtClean="0">
                              <a:hlinkClick r:id="rId23" action="ppaction://hlinksldjump"/>
                            </a:rPr>
                            <a:t>sosceles Triangle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14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>
                              <a:hlinkClick r:id="rId23" action="ppaction://hlinksldjump"/>
                            </a:rPr>
                            <a:t>Trigonometry</a:t>
                          </a:r>
                          <a:r>
                            <a:rPr lang="en-GB" sz="1050" baseline="0" dirty="0" smtClean="0">
                              <a:hlinkClick r:id="rId23" action="ppaction://hlinksldjump"/>
                            </a:rPr>
                            <a:t> – 3D Square-based pyramid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Danielle Bartram</a:t>
                          </a:r>
                          <a:endParaRPr lang="en-GB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 smtClean="0"/>
                            <a:t>@</a:t>
                          </a:r>
                          <a:r>
                            <a:rPr lang="en-GB" sz="1050" dirty="0" err="1" smtClean="0">
                              <a:hlinkClick r:id="rId14"/>
                            </a:rPr>
                            <a:t>Missbsresources</a:t>
                          </a:r>
                          <a:endParaRPr lang="en-GB" sz="105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220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70411" y="136185"/>
            <a:ext cx="2250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082293"/>
              </p:ext>
            </p:extLst>
          </p:nvPr>
        </p:nvGraphicFramePr>
        <p:xfrm>
          <a:off x="63521" y="1585848"/>
          <a:ext cx="6661130" cy="69295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0565"/>
                <a:gridCol w="3330565"/>
              </a:tblGrid>
              <a:tr h="2681352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2481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3" y="3738498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00" y="7975514"/>
            <a:ext cx="461252" cy="45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8023" y="1061132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Straight Line Graphs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4" name="Picture 2" descr="https://sites.google.com/a/pvlearners.net/unit-1/_/rsrc/1406247291608/home/graphratiotables/Screen%20Shot%202014-07-24%20at%205.13.54%20PM%207-24-14.png?height=320&amp;width=3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280" y="1634410"/>
            <a:ext cx="2530517" cy="257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290136" y="1622562"/>
            <a:ext cx="3757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Complete</a:t>
            </a:r>
            <a:r>
              <a:rPr lang="en-GB" sz="1400" dirty="0" smtClean="0"/>
              <a:t> the table using the graph to help you. </a:t>
            </a:r>
            <a:endParaRPr lang="en-GB" sz="1400" dirty="0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4631112" y="1688107"/>
            <a:ext cx="1243441" cy="2444162"/>
          </a:xfrm>
          <a:prstGeom prst="line">
            <a:avLst/>
          </a:prstGeom>
          <a:ln w="38100"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678261" y="1534219"/>
                <a:ext cx="10685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261" y="1534219"/>
                <a:ext cx="1068531" cy="307777"/>
              </a:xfrm>
              <a:prstGeom prst="rect">
                <a:avLst/>
              </a:prstGeom>
              <a:blipFill rotWithShape="0"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225556" y="2627482"/>
            <a:ext cx="3846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Complete</a:t>
            </a:r>
            <a:r>
              <a:rPr lang="en-GB" sz="1400" dirty="0" smtClean="0"/>
              <a:t> the table, </a:t>
            </a:r>
            <a:r>
              <a:rPr lang="en-GB" sz="1400" b="1" u="sng" dirty="0" smtClean="0"/>
              <a:t>draw </a:t>
            </a:r>
            <a:r>
              <a:rPr lang="en-GB" sz="1400" dirty="0" smtClean="0"/>
              <a:t>and </a:t>
            </a:r>
            <a:r>
              <a:rPr lang="en-GB" sz="1400" b="1" u="sng" dirty="0" smtClean="0"/>
              <a:t>label</a:t>
            </a:r>
            <a:r>
              <a:rPr lang="en-GB" sz="1400" dirty="0" smtClean="0"/>
              <a:t> the graph. 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35616" y="1803466"/>
                <a:ext cx="10685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16" y="1803466"/>
                <a:ext cx="1068531" cy="307777"/>
              </a:xfrm>
              <a:prstGeom prst="rect">
                <a:avLst/>
              </a:prstGeom>
              <a:blipFill rotWithShape="0">
                <a:blip r:embed="rId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72363" y="2860554"/>
                <a:ext cx="10685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63" y="2860554"/>
                <a:ext cx="1068531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Table 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2386427"/>
                  </p:ext>
                </p:extLst>
              </p:nvPr>
            </p:nvGraphicFramePr>
            <p:xfrm>
              <a:off x="1049205" y="2052325"/>
              <a:ext cx="2893890" cy="609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2315"/>
                    <a:gridCol w="482315"/>
                    <a:gridCol w="482315"/>
                    <a:gridCol w="482315"/>
                    <a:gridCol w="482315"/>
                    <a:gridCol w="482315"/>
                  </a:tblGrid>
                  <a:tr h="2676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</a:tr>
                  <a:tr h="2676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Table 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2386427"/>
                  </p:ext>
                </p:extLst>
              </p:nvPr>
            </p:nvGraphicFramePr>
            <p:xfrm>
              <a:off x="1049205" y="2052325"/>
              <a:ext cx="2893890" cy="609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2315"/>
                    <a:gridCol w="482315"/>
                    <a:gridCol w="482315"/>
                    <a:gridCol w="482315"/>
                    <a:gridCol w="482315"/>
                    <a:gridCol w="482315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266" t="-1961" r="-503797" b="-1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01266" t="-1961" r="-403797" b="-1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98750" t="-1961" r="-298750" b="-1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302532" t="-1961" r="-202532" b="-1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402532" t="-1961" r="-102532" b="-1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502532" t="-1961" r="-2532" b="-101961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266" t="-104000" r="-503797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98750" t="-104000" r="-29875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502532" t="-104000" r="-2532" b="-4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7670975"/>
                  </p:ext>
                </p:extLst>
              </p:nvPr>
            </p:nvGraphicFramePr>
            <p:xfrm>
              <a:off x="1049205" y="3143078"/>
              <a:ext cx="2893890" cy="609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2315"/>
                    <a:gridCol w="482315"/>
                    <a:gridCol w="482315"/>
                    <a:gridCol w="482315"/>
                    <a:gridCol w="482315"/>
                    <a:gridCol w="482315"/>
                  </a:tblGrid>
                  <a:tr h="2676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</a:tr>
                  <a:tr h="2676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7670975"/>
                  </p:ext>
                </p:extLst>
              </p:nvPr>
            </p:nvGraphicFramePr>
            <p:xfrm>
              <a:off x="1049205" y="3143078"/>
              <a:ext cx="2893890" cy="609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2315"/>
                    <a:gridCol w="482315"/>
                    <a:gridCol w="482315"/>
                    <a:gridCol w="482315"/>
                    <a:gridCol w="482315"/>
                    <a:gridCol w="482315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266" t="-1961" r="-503797" b="-1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1266" t="-1961" r="-403797" b="-1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98750" t="-1961" r="-298750" b="-1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302532" t="-1961" r="-202532" b="-1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402532" t="-1961" r="-102532" b="-1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502532" t="-1961" r="-2532" b="-101961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266" t="-104000" r="-503797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302532" t="-104000" r="-202532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3" name="TextBox 52"/>
          <p:cNvSpPr txBox="1"/>
          <p:nvPr/>
        </p:nvSpPr>
        <p:spPr>
          <a:xfrm>
            <a:off x="0" y="4314630"/>
            <a:ext cx="3643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Circle the graphs with a positive gradient. </a:t>
            </a:r>
            <a:endParaRPr lang="en-GB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-22493" y="5420093"/>
            <a:ext cx="3643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Circle the graphs with the intercept of 4.</a:t>
            </a:r>
            <a:endParaRPr lang="en-GB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-22493" y="6513198"/>
            <a:ext cx="3349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Identify the gradient (m) and intercept (c) of these equations. </a:t>
            </a:r>
            <a:endParaRPr lang="en-GB" sz="1400" dirty="0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457071" y="4671433"/>
            <a:ext cx="0" cy="7486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95121" y="5205250"/>
            <a:ext cx="8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21413" y="5057361"/>
                <a:ext cx="2143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13" y="5057361"/>
                <a:ext cx="214313" cy="2616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24081" y="4549702"/>
                <a:ext cx="2143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81" y="4549702"/>
                <a:ext cx="214313" cy="261610"/>
              </a:xfrm>
              <a:prstGeom prst="rect">
                <a:avLst/>
              </a:prstGeom>
              <a:blipFill rotWithShape="0">
                <a:blip r:embed="rId11"/>
                <a:stretch>
                  <a:fillRect r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/>
          <p:nvPr/>
        </p:nvCxnSpPr>
        <p:spPr>
          <a:xfrm flipV="1">
            <a:off x="1571516" y="4679023"/>
            <a:ext cx="0" cy="7486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209566" y="5212840"/>
            <a:ext cx="8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035858" y="5064951"/>
                <a:ext cx="2143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858" y="5064951"/>
                <a:ext cx="214313" cy="2616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538526" y="4557292"/>
                <a:ext cx="2143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526" y="4557292"/>
                <a:ext cx="214313" cy="261610"/>
              </a:xfrm>
              <a:prstGeom prst="rect">
                <a:avLst/>
              </a:prstGeom>
              <a:blipFill rotWithShape="0">
                <a:blip r:embed="rId12"/>
                <a:stretch>
                  <a:fillRect r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/>
          <p:nvPr/>
        </p:nvCxnSpPr>
        <p:spPr>
          <a:xfrm flipV="1">
            <a:off x="2633549" y="4679843"/>
            <a:ext cx="0" cy="7486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271599" y="5213660"/>
            <a:ext cx="8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097891" y="5065771"/>
                <a:ext cx="2143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891" y="5065771"/>
                <a:ext cx="214313" cy="2616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600559" y="4558112"/>
                <a:ext cx="2143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559" y="4558112"/>
                <a:ext cx="214313" cy="261610"/>
              </a:xfrm>
              <a:prstGeom prst="rect">
                <a:avLst/>
              </a:prstGeom>
              <a:blipFill rotWithShape="0">
                <a:blip r:embed="rId14"/>
                <a:stretch>
                  <a:fillRect r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/>
          <p:cNvCxnSpPr/>
          <p:nvPr/>
        </p:nvCxnSpPr>
        <p:spPr>
          <a:xfrm flipV="1">
            <a:off x="3917347" y="4671433"/>
            <a:ext cx="0" cy="7486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555397" y="5205250"/>
            <a:ext cx="8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381689" y="5057361"/>
                <a:ext cx="2143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689" y="5057361"/>
                <a:ext cx="214313" cy="2616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884357" y="4549702"/>
                <a:ext cx="2143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357" y="4549702"/>
                <a:ext cx="214313" cy="261610"/>
              </a:xfrm>
              <a:prstGeom prst="rect">
                <a:avLst/>
              </a:prstGeom>
              <a:blipFill rotWithShape="0">
                <a:blip r:embed="rId15"/>
                <a:stretch>
                  <a:fillRect r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/>
          <p:cNvCxnSpPr/>
          <p:nvPr/>
        </p:nvCxnSpPr>
        <p:spPr>
          <a:xfrm flipV="1">
            <a:off x="3949855" y="5532166"/>
            <a:ext cx="0" cy="7486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587905" y="6065983"/>
            <a:ext cx="8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414197" y="5918094"/>
                <a:ext cx="2143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197" y="5918094"/>
                <a:ext cx="214313" cy="2616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916865" y="5410435"/>
                <a:ext cx="2143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865" y="5410435"/>
                <a:ext cx="214313" cy="261610"/>
              </a:xfrm>
              <a:prstGeom prst="rect">
                <a:avLst/>
              </a:prstGeom>
              <a:blipFill rotWithShape="0">
                <a:blip r:embed="rId14"/>
                <a:stretch>
                  <a:fillRect r="-2857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/>
          <p:nvPr/>
        </p:nvCxnSpPr>
        <p:spPr>
          <a:xfrm flipV="1">
            <a:off x="3949855" y="6365811"/>
            <a:ext cx="0" cy="7486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587905" y="6899628"/>
            <a:ext cx="8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414197" y="6751739"/>
                <a:ext cx="2143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197" y="6751739"/>
                <a:ext cx="214313" cy="2616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916865" y="6244080"/>
                <a:ext cx="2143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865" y="6244080"/>
                <a:ext cx="214313" cy="261610"/>
              </a:xfrm>
              <a:prstGeom prst="rect">
                <a:avLst/>
              </a:prstGeom>
              <a:blipFill rotWithShape="0">
                <a:blip r:embed="rId11"/>
                <a:stretch>
                  <a:fillRect r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/>
          <p:cNvCxnSpPr/>
          <p:nvPr/>
        </p:nvCxnSpPr>
        <p:spPr>
          <a:xfrm flipV="1">
            <a:off x="3978404" y="7207299"/>
            <a:ext cx="0" cy="7486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3616454" y="7741116"/>
            <a:ext cx="8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442746" y="7593227"/>
                <a:ext cx="2143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746" y="7593227"/>
                <a:ext cx="214313" cy="2616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945414" y="7085568"/>
                <a:ext cx="2143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414" y="7085568"/>
                <a:ext cx="214313" cy="261610"/>
              </a:xfrm>
              <a:prstGeom prst="rect">
                <a:avLst/>
              </a:prstGeom>
              <a:blipFill rotWithShape="0">
                <a:blip r:embed="rId15"/>
                <a:stretch>
                  <a:fillRect r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3326778" y="4319459"/>
            <a:ext cx="3643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Match the equation with the correct sketches.</a:t>
            </a:r>
            <a:endParaRPr lang="en-GB" sz="1400" dirty="0"/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154387" y="4787730"/>
            <a:ext cx="543273" cy="507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2296478" y="5091697"/>
            <a:ext cx="882374" cy="3229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389823" y="4860265"/>
            <a:ext cx="464713" cy="4587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35282" y="4630264"/>
            <a:ext cx="188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</a:t>
            </a:r>
            <a:endParaRPr lang="en-GB" sz="1200" dirty="0"/>
          </a:p>
        </p:txBody>
      </p:sp>
      <p:sp>
        <p:nvSpPr>
          <p:cNvPr id="89" name="TextBox 88"/>
          <p:cNvSpPr txBox="1"/>
          <p:nvPr/>
        </p:nvSpPr>
        <p:spPr>
          <a:xfrm>
            <a:off x="1787316" y="5194262"/>
            <a:ext cx="188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b</a:t>
            </a:r>
            <a:endParaRPr lang="en-GB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3023527" y="4854110"/>
            <a:ext cx="188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</a:t>
            </a:r>
            <a:endParaRPr lang="en-GB" sz="1200" dirty="0"/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516337" y="5786610"/>
            <a:ext cx="0" cy="7486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154387" y="6320427"/>
            <a:ext cx="8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980679" y="6172538"/>
                <a:ext cx="2143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79" y="6172538"/>
                <a:ext cx="214313" cy="2616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83347" y="5664879"/>
                <a:ext cx="2143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47" y="5664879"/>
                <a:ext cx="214313" cy="261610"/>
              </a:xfrm>
              <a:prstGeom prst="rect">
                <a:avLst/>
              </a:prstGeom>
              <a:blipFill rotWithShape="0">
                <a:blip r:embed="rId15"/>
                <a:stretch>
                  <a:fillRect r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/>
          <p:cNvCxnSpPr/>
          <p:nvPr/>
        </p:nvCxnSpPr>
        <p:spPr>
          <a:xfrm flipV="1">
            <a:off x="1630782" y="5794200"/>
            <a:ext cx="0" cy="7486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1268832" y="6328017"/>
            <a:ext cx="8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2095124" y="6180128"/>
                <a:ext cx="2143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124" y="6180128"/>
                <a:ext cx="214313" cy="2616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597792" y="5672469"/>
                <a:ext cx="2143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792" y="5672469"/>
                <a:ext cx="214313" cy="261610"/>
              </a:xfrm>
              <a:prstGeom prst="rect">
                <a:avLst/>
              </a:prstGeom>
              <a:blipFill rotWithShape="0">
                <a:blip r:embed="rId12"/>
                <a:stretch>
                  <a:fillRect r="-5714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/>
          <p:cNvCxnSpPr/>
          <p:nvPr/>
        </p:nvCxnSpPr>
        <p:spPr>
          <a:xfrm flipV="1">
            <a:off x="2692815" y="5795020"/>
            <a:ext cx="0" cy="7486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2330865" y="6328837"/>
            <a:ext cx="8858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3157157" y="6180948"/>
                <a:ext cx="2143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157" y="6180948"/>
                <a:ext cx="214313" cy="2616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2659825" y="5673289"/>
                <a:ext cx="2143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825" y="5673289"/>
                <a:ext cx="214313" cy="261610"/>
              </a:xfrm>
              <a:prstGeom prst="rect">
                <a:avLst/>
              </a:prstGeom>
              <a:blipFill rotWithShape="0">
                <a:blip r:embed="rId12"/>
                <a:stretch>
                  <a:fillRect r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Connector 102"/>
          <p:cNvCxnSpPr/>
          <p:nvPr/>
        </p:nvCxnSpPr>
        <p:spPr>
          <a:xfrm flipV="1">
            <a:off x="213653" y="5902907"/>
            <a:ext cx="543273" cy="507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2566293" y="6079922"/>
            <a:ext cx="517987" cy="5099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1377319" y="6088815"/>
            <a:ext cx="622459" cy="3185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694548" y="5745441"/>
            <a:ext cx="188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</a:t>
            </a:r>
            <a:endParaRPr lang="en-GB" sz="12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932574" y="6346308"/>
            <a:ext cx="188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b</a:t>
            </a:r>
            <a:endParaRPr lang="en-GB" sz="1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2841147" y="5811816"/>
            <a:ext cx="188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</a:t>
            </a:r>
            <a:endParaRPr lang="en-GB" sz="1200" dirty="0"/>
          </a:p>
        </p:txBody>
      </p:sp>
      <p:sp>
        <p:nvSpPr>
          <p:cNvPr id="109" name="TextBox 108"/>
          <p:cNvSpPr txBox="1"/>
          <p:nvPr/>
        </p:nvSpPr>
        <p:spPr>
          <a:xfrm>
            <a:off x="304289" y="5910366"/>
            <a:ext cx="188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4</a:t>
            </a:r>
            <a:endParaRPr lang="en-GB" sz="1200" dirty="0"/>
          </a:p>
        </p:txBody>
      </p:sp>
      <p:sp>
        <p:nvSpPr>
          <p:cNvPr id="110" name="TextBox 109"/>
          <p:cNvSpPr txBox="1"/>
          <p:nvPr/>
        </p:nvSpPr>
        <p:spPr>
          <a:xfrm>
            <a:off x="203987" y="6269532"/>
            <a:ext cx="31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-2</a:t>
            </a:r>
            <a:endParaRPr lang="en-GB" sz="1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727538" y="6265861"/>
            <a:ext cx="188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4</a:t>
            </a:r>
            <a:endParaRPr lang="en-GB" sz="1200" dirty="0"/>
          </a:p>
        </p:txBody>
      </p:sp>
      <p:sp>
        <p:nvSpPr>
          <p:cNvPr id="112" name="TextBox 111"/>
          <p:cNvSpPr txBox="1"/>
          <p:nvPr/>
        </p:nvSpPr>
        <p:spPr>
          <a:xfrm>
            <a:off x="1553652" y="6002356"/>
            <a:ext cx="188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</a:t>
            </a:r>
            <a:endParaRPr lang="en-GB" sz="1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2448700" y="6284657"/>
            <a:ext cx="325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-4</a:t>
            </a:r>
            <a:endParaRPr lang="en-GB" sz="1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2734367" y="6249210"/>
            <a:ext cx="188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4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-27437" y="6685504"/>
                <a:ext cx="1915513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2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GB" sz="1400" b="0" dirty="0" smtClean="0"/>
              </a:p>
              <a:p>
                <a:pPr marL="342900" indent="-342900">
                  <a:lnSpc>
                    <a:spcPct val="2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437" y="6685504"/>
                <a:ext cx="1915513" cy="1169551"/>
              </a:xfrm>
              <a:prstGeom prst="rect">
                <a:avLst/>
              </a:prstGeom>
              <a:blipFill rotWithShape="0">
                <a:blip r:embed="rId17"/>
                <a:stretch>
                  <a:fillRect l="-6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TextBox 115"/>
          <p:cNvSpPr txBox="1"/>
          <p:nvPr/>
        </p:nvSpPr>
        <p:spPr>
          <a:xfrm>
            <a:off x="-47751" y="7207433"/>
            <a:ext cx="2557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Gradient =                Intercept =</a:t>
            </a:r>
            <a:endParaRPr lang="en-GB" sz="1400" dirty="0"/>
          </a:p>
        </p:txBody>
      </p:sp>
      <p:sp>
        <p:nvSpPr>
          <p:cNvPr id="117" name="TextBox 116"/>
          <p:cNvSpPr txBox="1"/>
          <p:nvPr/>
        </p:nvSpPr>
        <p:spPr>
          <a:xfrm>
            <a:off x="-37378" y="7714935"/>
            <a:ext cx="2557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Gradient =               Intercept =</a:t>
            </a:r>
            <a:endParaRPr lang="en-GB" sz="1400" dirty="0"/>
          </a:p>
        </p:txBody>
      </p:sp>
      <p:sp>
        <p:nvSpPr>
          <p:cNvPr id="118" name="Rectangle 117"/>
          <p:cNvSpPr/>
          <p:nvPr/>
        </p:nvSpPr>
        <p:spPr>
          <a:xfrm>
            <a:off x="824192" y="7216373"/>
            <a:ext cx="553127" cy="275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 118"/>
          <p:cNvSpPr/>
          <p:nvPr/>
        </p:nvSpPr>
        <p:spPr>
          <a:xfrm>
            <a:off x="2276482" y="7214082"/>
            <a:ext cx="553127" cy="275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/>
          <p:cNvSpPr/>
          <p:nvPr/>
        </p:nvSpPr>
        <p:spPr>
          <a:xfrm>
            <a:off x="826985" y="7695820"/>
            <a:ext cx="553127" cy="275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Rectangle 120"/>
          <p:cNvSpPr/>
          <p:nvPr/>
        </p:nvSpPr>
        <p:spPr>
          <a:xfrm>
            <a:off x="2221444" y="7700413"/>
            <a:ext cx="553127" cy="275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2" name="Straight Connector 121"/>
          <p:cNvCxnSpPr/>
          <p:nvPr/>
        </p:nvCxnSpPr>
        <p:spPr>
          <a:xfrm>
            <a:off x="3769697" y="4844874"/>
            <a:ext cx="464713" cy="4587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3740397" y="5612884"/>
            <a:ext cx="418916" cy="5800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3832928" y="6609829"/>
            <a:ext cx="652371" cy="5165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3585895" y="7647652"/>
            <a:ext cx="695597" cy="2862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ounded Rectangle 125"/>
              <p:cNvSpPr/>
              <p:nvPr/>
            </p:nvSpPr>
            <p:spPr>
              <a:xfrm>
                <a:off x="5439972" y="4799459"/>
                <a:ext cx="1161079" cy="41170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400" dirty="0" smtClean="0"/>
                  <a:t>4</a:t>
                </a:r>
                <a:endParaRPr lang="en-GB" sz="1400" dirty="0"/>
              </a:p>
            </p:txBody>
          </p:sp>
        </mc:Choice>
        <mc:Fallback xmlns="">
          <p:sp>
            <p:nvSpPr>
              <p:cNvPr id="126" name="Rounded Rectangle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972" y="4799459"/>
                <a:ext cx="1161079" cy="411708"/>
              </a:xfrm>
              <a:prstGeom prst="roundRect">
                <a:avLst/>
              </a:prstGeom>
              <a:blipFill rotWithShape="0">
                <a:blip r:embed="rId18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ounded Rectangle 126"/>
              <p:cNvSpPr/>
              <p:nvPr/>
            </p:nvSpPr>
            <p:spPr>
              <a:xfrm>
                <a:off x="5439972" y="6757156"/>
                <a:ext cx="1161079" cy="41170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400" dirty="0" smtClean="0"/>
                  <a:t>5</a:t>
                </a:r>
                <a:endParaRPr lang="en-GB" sz="1400" dirty="0"/>
              </a:p>
            </p:txBody>
          </p:sp>
        </mc:Choice>
        <mc:Fallback xmlns="">
          <p:sp>
            <p:nvSpPr>
              <p:cNvPr id="127" name="Rounded Rectangle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972" y="6757156"/>
                <a:ext cx="1161079" cy="411708"/>
              </a:xfrm>
              <a:prstGeom prst="roundRect">
                <a:avLst/>
              </a:prstGeom>
              <a:blipFill rotWithShape="0">
                <a:blip r:embed="rId19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ounded Rectangle 127"/>
              <p:cNvSpPr/>
              <p:nvPr/>
            </p:nvSpPr>
            <p:spPr>
              <a:xfrm>
                <a:off x="5418498" y="5470605"/>
                <a:ext cx="1161079" cy="41170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400" dirty="0" smtClean="0"/>
                  <a:t>1</a:t>
                </a:r>
                <a:endParaRPr lang="en-GB" sz="1400" dirty="0"/>
              </a:p>
            </p:txBody>
          </p:sp>
        </mc:Choice>
        <mc:Fallback xmlns="">
          <p:sp>
            <p:nvSpPr>
              <p:cNvPr id="128" name="Rounded 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498" y="5470605"/>
                <a:ext cx="1161079" cy="411708"/>
              </a:xfrm>
              <a:prstGeom prst="roundRect">
                <a:avLst/>
              </a:prstGeom>
              <a:blipFill rotWithShape="0">
                <a:blip r:embed="rId20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ounded Rectangle 128"/>
              <p:cNvSpPr/>
              <p:nvPr/>
            </p:nvSpPr>
            <p:spPr>
              <a:xfrm>
                <a:off x="5439971" y="6114573"/>
                <a:ext cx="1161079" cy="41170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400" dirty="0" smtClean="0"/>
                  <a:t>4</a:t>
                </a:r>
                <a:endParaRPr lang="en-GB" sz="1400" dirty="0"/>
              </a:p>
            </p:txBody>
          </p:sp>
        </mc:Choice>
        <mc:Fallback xmlns="">
          <p:sp>
            <p:nvSpPr>
              <p:cNvPr id="129" name="Rounded Rectangle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971" y="6114573"/>
                <a:ext cx="1161079" cy="411708"/>
              </a:xfrm>
              <a:prstGeom prst="round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68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70411" y="136185"/>
            <a:ext cx="2250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639684"/>
              </p:ext>
            </p:extLst>
          </p:nvPr>
        </p:nvGraphicFramePr>
        <p:xfrm>
          <a:off x="63519" y="1585847"/>
          <a:ext cx="6794480" cy="75955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7240"/>
                <a:gridCol w="3397240"/>
              </a:tblGrid>
              <a:tr h="3724180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8713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22" y="4803746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6" y="8674353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8023" y="1061132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Graphs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3" name="Picture 2" descr="https://sites.google.com/a/pvlearners.net/unit-1/_/rsrc/1406247291608/home/graphratiotables/Screen%20Shot%202014-07-24%20at%205.13.54%20PM%207-24-14.png?height=320&amp;width=3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4" y="1522797"/>
            <a:ext cx="3354922" cy="340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458590" y="1595587"/>
            <a:ext cx="3846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Complete</a:t>
            </a:r>
            <a:r>
              <a:rPr lang="en-GB" sz="1400" dirty="0" smtClean="0"/>
              <a:t> the table, </a:t>
            </a:r>
            <a:r>
              <a:rPr lang="en-GB" sz="1400" b="1" u="sng" dirty="0" smtClean="0"/>
              <a:t>draw </a:t>
            </a:r>
            <a:r>
              <a:rPr lang="en-GB" sz="1400" dirty="0" smtClean="0"/>
              <a:t>and </a:t>
            </a:r>
            <a:r>
              <a:rPr lang="en-GB" sz="1400" b="1" u="sng" dirty="0" smtClean="0"/>
              <a:t>label</a:t>
            </a:r>
            <a:r>
              <a:rPr lang="en-GB" sz="1400" dirty="0" smtClean="0"/>
              <a:t> the graphs. 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86166" y="1830330"/>
                <a:ext cx="1068531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166" y="1830330"/>
                <a:ext cx="1068531" cy="3125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96197" y="2720267"/>
                <a:ext cx="1068531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197" y="2720267"/>
                <a:ext cx="1068531" cy="3125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721305"/>
                  </p:ext>
                </p:extLst>
              </p:nvPr>
            </p:nvGraphicFramePr>
            <p:xfrm>
              <a:off x="3783907" y="2118206"/>
              <a:ext cx="2893891" cy="609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3413"/>
                    <a:gridCol w="413413"/>
                    <a:gridCol w="413413"/>
                    <a:gridCol w="413413"/>
                    <a:gridCol w="413413"/>
                    <a:gridCol w="413413"/>
                    <a:gridCol w="413413"/>
                  </a:tblGrid>
                  <a:tr h="2676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</a:tr>
                  <a:tr h="2676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721305"/>
                  </p:ext>
                </p:extLst>
              </p:nvPr>
            </p:nvGraphicFramePr>
            <p:xfrm>
              <a:off x="3783907" y="2118206"/>
              <a:ext cx="2893891" cy="609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3413"/>
                    <a:gridCol w="413413"/>
                    <a:gridCol w="413413"/>
                    <a:gridCol w="413413"/>
                    <a:gridCol w="413413"/>
                    <a:gridCol w="413413"/>
                    <a:gridCol w="413413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471" t="-1961" r="-602941" b="-1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1471" t="-1961" r="-502941" b="-1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01471" t="-1961" r="-402941" b="-1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01471" t="-1961" r="-302941" b="-1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01471" t="-1961" r="-202941" b="-1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01471" t="-1961" r="-102941" b="-1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01471" t="-1961" r="-2941" b="-101961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471" t="-104000" r="-602941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01471" t="-104000" r="-402941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01471" t="-104000" r="-102941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954445"/>
                  </p:ext>
                </p:extLst>
              </p:nvPr>
            </p:nvGraphicFramePr>
            <p:xfrm>
              <a:off x="3913347" y="3014127"/>
              <a:ext cx="2893890" cy="609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2315"/>
                    <a:gridCol w="482315"/>
                    <a:gridCol w="482315"/>
                    <a:gridCol w="482315"/>
                    <a:gridCol w="482315"/>
                    <a:gridCol w="482315"/>
                  </a:tblGrid>
                  <a:tr h="2676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</a:tr>
                  <a:tr h="2676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1400" dirty="0" smtClean="0"/>
                            <a:t>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954445"/>
                  </p:ext>
                </p:extLst>
              </p:nvPr>
            </p:nvGraphicFramePr>
            <p:xfrm>
              <a:off x="3913347" y="3014127"/>
              <a:ext cx="2893890" cy="609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2315"/>
                    <a:gridCol w="482315"/>
                    <a:gridCol w="482315"/>
                    <a:gridCol w="482315"/>
                    <a:gridCol w="482315"/>
                    <a:gridCol w="482315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266" t="-1961" r="-505063" b="-1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0000" t="-1961" r="-398750" b="-1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02532" t="-1961" r="-303797" b="-1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302532" t="-1961" r="-203797" b="-1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397500" t="-1961" r="-101250" b="-1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503797" t="-1961" r="-2532" b="-117647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266" t="-104000" r="-505063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302532" t="-104000" r="-203797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503797" t="-104000" r="-2532" b="-20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55224" y="3607155"/>
                <a:ext cx="2214079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224" y="3607155"/>
                <a:ext cx="2214079" cy="312586"/>
              </a:xfrm>
              <a:prstGeom prst="rect">
                <a:avLst/>
              </a:prstGeom>
              <a:blipFill rotWithShape="0">
                <a:blip r:embed="rId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5111573"/>
                  </p:ext>
                </p:extLst>
              </p:nvPr>
            </p:nvGraphicFramePr>
            <p:xfrm>
              <a:off x="3803339" y="3923435"/>
              <a:ext cx="2893891" cy="609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3413"/>
                    <a:gridCol w="413413"/>
                    <a:gridCol w="413413"/>
                    <a:gridCol w="413413"/>
                    <a:gridCol w="413413"/>
                    <a:gridCol w="413413"/>
                    <a:gridCol w="413413"/>
                  </a:tblGrid>
                  <a:tr h="2676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</a:tr>
                  <a:tr h="2676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1400" dirty="0" smtClean="0"/>
                            <a:t>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5111573"/>
                  </p:ext>
                </p:extLst>
              </p:nvPr>
            </p:nvGraphicFramePr>
            <p:xfrm>
              <a:off x="3803339" y="3923435"/>
              <a:ext cx="2893891" cy="609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3413"/>
                    <a:gridCol w="413413"/>
                    <a:gridCol w="413413"/>
                    <a:gridCol w="413413"/>
                    <a:gridCol w="413413"/>
                    <a:gridCol w="413413"/>
                    <a:gridCol w="413413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471" t="-1961" r="-602941" b="-1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1471" t="-1961" r="-502941" b="-1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201471" t="-1961" r="-402941" b="-1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301471" t="-1961" r="-302941" b="-1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401471" t="-1961" r="-202941" b="-1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501471" t="-1961" r="-102941" b="-1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601471" t="-1961" r="-2941" b="-117647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471" t="-104000" r="-602941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1471" t="-104000" r="-502941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301471" t="-104000" r="-302941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501471" t="-104000" r="-102941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917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70411" y="136185"/>
            <a:ext cx="2250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522748"/>
              </p:ext>
            </p:extLst>
          </p:nvPr>
        </p:nvGraphicFramePr>
        <p:xfrm>
          <a:off x="63521" y="1585848"/>
          <a:ext cx="6730958" cy="7424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25530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47587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124200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0" y="3684404"/>
            <a:ext cx="341311" cy="34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13" y="4180694"/>
            <a:ext cx="426347" cy="42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577" y="1059247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Equations of a Line 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1377" y="1475044"/>
                <a:ext cx="310356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The equation of a straight line is normally in the form. </a:t>
                </a:r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        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77" y="1475044"/>
                <a:ext cx="3103562" cy="1077218"/>
              </a:xfrm>
              <a:prstGeom prst="rect">
                <a:avLst/>
              </a:prstGeom>
              <a:blipFill rotWithShape="0">
                <a:blip r:embed="rId4"/>
                <a:stretch>
                  <a:fillRect l="-1179" t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458865" y="2162069"/>
            <a:ext cx="414671" cy="421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5" name="Rectangle 14"/>
          <p:cNvSpPr/>
          <p:nvPr/>
        </p:nvSpPr>
        <p:spPr>
          <a:xfrm>
            <a:off x="2305437" y="2162069"/>
            <a:ext cx="414671" cy="421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6" name="TextBox 15"/>
          <p:cNvSpPr txBox="1"/>
          <p:nvPr/>
        </p:nvSpPr>
        <p:spPr>
          <a:xfrm>
            <a:off x="155807" y="2597173"/>
            <a:ext cx="3278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I have 2 lots of an equation I need to divide the equation by 2.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23698" y="3210828"/>
                <a:ext cx="14636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698" y="3210828"/>
                <a:ext cx="146360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130282" y="3684404"/>
                <a:ext cx="16174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      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282" y="3684404"/>
                <a:ext cx="1617494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643214" y="3660704"/>
            <a:ext cx="414671" cy="421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0" name="Curved Left Arrow 19"/>
          <p:cNvSpPr/>
          <p:nvPr/>
        </p:nvSpPr>
        <p:spPr>
          <a:xfrm>
            <a:off x="2720108" y="3243504"/>
            <a:ext cx="287849" cy="701522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urved Left Arrow 20"/>
          <p:cNvSpPr/>
          <p:nvPr/>
        </p:nvSpPr>
        <p:spPr>
          <a:xfrm flipH="1">
            <a:off x="819819" y="3264143"/>
            <a:ext cx="287849" cy="701522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20145" y="3401148"/>
                <a:ext cx="5713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145" y="3401148"/>
                <a:ext cx="57133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3807" y="3392196"/>
                <a:ext cx="5713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07" y="3392196"/>
                <a:ext cx="57133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457743" y="1576314"/>
                <a:ext cx="343494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What is the gradient of the equations?</a:t>
                </a:r>
              </a:p>
              <a:p>
                <a:endParaRPr lang="en-GB" sz="160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en-GB" sz="1600" b="0" dirty="0" smtClean="0"/>
                  <a:t/>
                </a:r>
                <a:br>
                  <a:rPr lang="en-GB" sz="1600" b="0" dirty="0" smtClean="0"/>
                </a:br>
                <a:endParaRPr lang="en-GB" sz="1600" b="0" dirty="0" smtClean="0"/>
              </a:p>
              <a:p>
                <a:pPr marL="342900" indent="-342900">
                  <a:buAutoNum type="alphaLcParenR"/>
                </a:pPr>
                <a:endParaRPr lang="en-GB" sz="1600" dirty="0" smtClean="0"/>
              </a:p>
              <a:p>
                <a:pPr marL="342900" indent="-342900">
                  <a:buAutoNum type="alphaLcParenR"/>
                </a:pPr>
                <a:endParaRPr lang="en-GB" sz="160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−20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743" y="1576314"/>
                <a:ext cx="3434942" cy="1815882"/>
              </a:xfrm>
              <a:prstGeom prst="rect">
                <a:avLst/>
              </a:prstGeom>
              <a:blipFill rotWithShape="0">
                <a:blip r:embed="rId9"/>
                <a:stretch>
                  <a:fillRect l="-887" t="-1010" b="-2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0" y="4112395"/>
            <a:ext cx="4520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What is the same when lines are parallel?</a:t>
            </a:r>
          </a:p>
          <a:p>
            <a:endParaRPr lang="en-GB" sz="1400" dirty="0" smtClean="0"/>
          </a:p>
          <a:p>
            <a:r>
              <a:rPr lang="en-GB" sz="1400" dirty="0" smtClean="0"/>
              <a:t>Which of these lines are parallel?</a:t>
            </a:r>
            <a:br>
              <a:rPr lang="en-GB" sz="1400" dirty="0" smtClean="0"/>
            </a:br>
            <a:endParaRPr lang="en-GB" sz="1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>
              <a:xfrm>
                <a:off x="151314" y="5185656"/>
                <a:ext cx="1080984" cy="25721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14" y="5185656"/>
                <a:ext cx="1080984" cy="257212"/>
              </a:xfrm>
              <a:prstGeom prst="roundRect">
                <a:avLst/>
              </a:prstGeom>
              <a:blipFill rotWithShape="0"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>
              <a:xfrm>
                <a:off x="4078661" y="5550499"/>
                <a:ext cx="1062033" cy="25735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661" y="5550499"/>
                <a:ext cx="1062033" cy="257353"/>
              </a:xfrm>
              <a:prstGeom prst="roundRect">
                <a:avLst/>
              </a:prstGeom>
              <a:blipFill rotWithShape="0">
                <a:blip r:embed="rId11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2639828" y="5195119"/>
                <a:ext cx="1365728" cy="25722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−20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828" y="5195119"/>
                <a:ext cx="1365728" cy="257221"/>
              </a:xfrm>
              <a:prstGeom prst="roundRect">
                <a:avLst/>
              </a:prstGeom>
              <a:blipFill rotWithShape="0">
                <a:blip r:embed="rId1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>
              <a:xfrm>
                <a:off x="5138079" y="5220342"/>
                <a:ext cx="1532295" cy="24659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079" y="5220342"/>
                <a:ext cx="1532295" cy="246590"/>
              </a:xfrm>
              <a:prstGeom prst="roundRect">
                <a:avLst/>
              </a:prstGeom>
              <a:blipFill rotWithShape="0">
                <a:blip r:embed="rId13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>
              <a:xfrm>
                <a:off x="1164000" y="5550507"/>
                <a:ext cx="1421766" cy="24155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−15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000" y="5550507"/>
                <a:ext cx="1421766" cy="241556"/>
              </a:xfrm>
              <a:prstGeom prst="roundRect">
                <a:avLst/>
              </a:prstGeom>
              <a:blipFill rotWithShape="0">
                <a:blip r:embed="rId14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85238" y="4874907"/>
            <a:ext cx="5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1731942" y="5269763"/>
            <a:ext cx="5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51983" y="4889536"/>
            <a:ext cx="5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4452128" y="5253855"/>
            <a:ext cx="5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83742" y="4915923"/>
            <a:ext cx="5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0153" y="5919839"/>
            <a:ext cx="3321050" cy="11537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1890" y="6187315"/>
                <a:ext cx="3063923" cy="671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smtClean="0"/>
                  <a:t>Gradient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90" y="6187315"/>
                <a:ext cx="3063923" cy="671787"/>
              </a:xfrm>
              <a:prstGeom prst="rect">
                <a:avLst/>
              </a:prstGeom>
              <a:blipFill rotWithShape="0">
                <a:blip r:embed="rId15"/>
                <a:stretch>
                  <a:fillRect b="-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-91988" y="7809538"/>
            <a:ext cx="3297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Calculate the gradient of this line.</a:t>
            </a:r>
            <a:endParaRPr lang="en-GB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-29605" y="7237996"/>
            <a:ext cx="3297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What is the intercept of the graph?</a:t>
            </a:r>
            <a:endParaRPr lang="en-GB" sz="1600" dirty="0"/>
          </a:p>
        </p:txBody>
      </p:sp>
      <p:pic>
        <p:nvPicPr>
          <p:cNvPr id="40" name="Picture 6" descr="http://www.active-maths.co.uk/algebra/images/graph_pic.gif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60" y="5939303"/>
            <a:ext cx="3016762" cy="297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-150231" y="8410094"/>
            <a:ext cx="3297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What is the equation of the line?</a:t>
            </a:r>
            <a:endParaRPr lang="en-GB" sz="1600" dirty="0"/>
          </a:p>
        </p:txBody>
      </p:sp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0" y="5998976"/>
            <a:ext cx="312803" cy="31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70411" y="136185"/>
            <a:ext cx="2250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3521" y="1585848"/>
          <a:ext cx="6730958" cy="7590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25530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833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6539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0" y="3557833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3" y="5996542"/>
            <a:ext cx="426347" cy="42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6" y="8674353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8023" y="1061132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Equation of a Line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1522675"/>
                <a:ext cx="363831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When lines are parallel they have the same ________________. </a:t>
                </a:r>
              </a:p>
              <a:p>
                <a:r>
                  <a:rPr lang="en-GB" sz="1400" dirty="0" smtClean="0"/>
                  <a:t>E.g. Calculate the equation of a line parallel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1400" dirty="0" smtClean="0"/>
                  <a:t>, passing through the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(1,3)</m:t>
                    </m:r>
                  </m:oMath>
                </a14:m>
                <a:r>
                  <a:rPr lang="en-GB" sz="1400" dirty="0" smtClean="0"/>
                  <a:t>.</a:t>
                </a:r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2675"/>
                <a:ext cx="3638317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838" t="-1807" b="-54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9905" y="2536325"/>
                <a:ext cx="31332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So,     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05" y="2536325"/>
                <a:ext cx="3133216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584" b="-160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4889" y="2773127"/>
                <a:ext cx="192184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3=2×1+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3=2+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b="0" dirty="0" smtClean="0"/>
              </a:p>
              <a:p>
                <a:r>
                  <a:rPr lang="en-GB" sz="1600" dirty="0" smtClean="0"/>
                  <a:t>So,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89" y="2773127"/>
                <a:ext cx="1921848" cy="1077218"/>
              </a:xfrm>
              <a:prstGeom prst="rect">
                <a:avLst/>
              </a:prstGeom>
              <a:blipFill rotWithShape="0">
                <a:blip r:embed="rId6"/>
                <a:stretch>
                  <a:fillRect l="-1905" b="-6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2024207" y="2674647"/>
            <a:ext cx="1285204" cy="61873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Substitute in the coordinate values to find c.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418653" y="1552362"/>
                <a:ext cx="3429000" cy="5232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sz="1400" dirty="0" smtClean="0"/>
                  <a:t>Calculate the equation of a line parallel to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400" dirty="0" smtClean="0"/>
                  <a:t>5</a:t>
                </a:r>
                <a:r>
                  <a:rPr lang="en-GB" sz="1400" dirty="0"/>
                  <a:t>, passing through the point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6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653" y="1552362"/>
                <a:ext cx="3429000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534" t="-2353" r="-178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5702" y="4171114"/>
                <a:ext cx="308261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When line graphs are </a:t>
                </a:r>
                <a:r>
                  <a:rPr lang="en-GB" sz="1400" b="1" u="sng" dirty="0" smtClean="0"/>
                  <a:t>perpendicular</a:t>
                </a:r>
                <a:r>
                  <a:rPr lang="en-GB" sz="1400" dirty="0" smtClean="0"/>
                  <a:t> to each other the </a:t>
                </a:r>
                <a:r>
                  <a:rPr lang="en-GB" sz="1400" b="1" u="sng" dirty="0" smtClean="0"/>
                  <a:t>gradients </a:t>
                </a:r>
                <a:r>
                  <a:rPr lang="en-GB" sz="1400" dirty="0" smtClean="0"/>
                  <a:t>should </a:t>
                </a:r>
                <a:r>
                  <a:rPr lang="en-GB" sz="1400" b="1" u="sng" dirty="0" smtClean="0"/>
                  <a:t>multiply</a:t>
                </a:r>
                <a:r>
                  <a:rPr lang="en-GB" sz="1400" dirty="0" smtClean="0"/>
                  <a:t> together to </a:t>
                </a:r>
                <a:r>
                  <a:rPr lang="en-GB" sz="1400" b="1" u="sng" dirty="0" smtClean="0"/>
                  <a:t>make</a:t>
                </a:r>
                <a:r>
                  <a:rPr lang="en-GB" sz="1400" dirty="0" smtClean="0"/>
                  <a:t>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400" b="1" dirty="0" smtClean="0"/>
                  <a:t>. </a:t>
                </a:r>
                <a:endParaRPr lang="en-GB" sz="1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02" y="4171114"/>
                <a:ext cx="3082615" cy="738664"/>
              </a:xfrm>
              <a:prstGeom prst="rect">
                <a:avLst/>
              </a:prstGeom>
              <a:blipFill rotWithShape="0">
                <a:blip r:embed="rId8"/>
                <a:stretch>
                  <a:fillRect l="-594"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91674" y="4969884"/>
            <a:ext cx="3168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What are the missing numbers?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8972" y="5277661"/>
                <a:ext cx="2207765" cy="774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4×                =−1</m:t>
                    </m:r>
                  </m:oMath>
                </a14:m>
                <a:endParaRPr lang="en-GB" sz="1600" b="0" dirty="0" smtClean="0"/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×            =−1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72" y="5277661"/>
                <a:ext cx="2207765" cy="774764"/>
              </a:xfrm>
              <a:prstGeom prst="rect">
                <a:avLst/>
              </a:prstGeom>
              <a:blipFill rotWithShape="0">
                <a:blip r:embed="rId9"/>
                <a:stretch>
                  <a:fillRect l="-2762" t="-2362" b="-31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161998" y="5229191"/>
            <a:ext cx="544409" cy="3847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167647" y="5654553"/>
            <a:ext cx="540920" cy="3437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3349617" y="4138287"/>
            <a:ext cx="3822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Are these pairs of lines perpendicular to each other? (True or False)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4303040"/>
                  </p:ext>
                </p:extLst>
              </p:nvPr>
            </p:nvGraphicFramePr>
            <p:xfrm>
              <a:off x="3360196" y="4596861"/>
              <a:ext cx="2374138" cy="145556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62558"/>
                    <a:gridCol w="1211580"/>
                  </a:tblGrid>
                  <a:tr h="5009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</a:tr>
                  <a:tr h="3114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=−3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</a:tr>
                  <a:tr h="3114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+3 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=−2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4303040"/>
                  </p:ext>
                </p:extLst>
              </p:nvPr>
            </p:nvGraphicFramePr>
            <p:xfrm>
              <a:off x="3360196" y="4596861"/>
              <a:ext cx="2374138" cy="145556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62558"/>
                    <a:gridCol w="1211580"/>
                  </a:tblGrid>
                  <a:tr h="5009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10"/>
                          <a:stretch>
                            <a:fillRect r="-104188" b="-193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95980" b="-193902"/>
                          </a:stretch>
                        </a:blipFill>
                      </a:tcPr>
                    </a:tc>
                  </a:tr>
                  <a:tr h="47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10"/>
                          <a:stretch>
                            <a:fillRect t="-103797" r="-104188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10"/>
                          <a:stretch>
                            <a:fillRect l="-95980" t="-103797" b="-101266"/>
                          </a:stretch>
                        </a:blipFill>
                      </a:tcPr>
                    </a:tc>
                  </a:tr>
                  <a:tr h="4766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t="-206410" r="-104188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10"/>
                          <a:stretch>
                            <a:fillRect l="-95980" t="-206410" b="-256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Rectangle 24"/>
          <p:cNvSpPr/>
          <p:nvPr/>
        </p:nvSpPr>
        <p:spPr>
          <a:xfrm>
            <a:off x="5669944" y="4759301"/>
            <a:ext cx="299495" cy="2614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684569" y="5208048"/>
            <a:ext cx="299495" cy="2614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705776" y="5670494"/>
            <a:ext cx="299495" cy="2614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074677" y="4759301"/>
            <a:ext cx="299495" cy="2614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089302" y="5208048"/>
            <a:ext cx="299495" cy="2614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6110509" y="5670494"/>
            <a:ext cx="299495" cy="2614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665026" y="4469584"/>
            <a:ext cx="35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</a:t>
            </a:r>
            <a:endParaRPr lang="en-GB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091988" y="4466854"/>
            <a:ext cx="35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90670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70411" y="136185"/>
            <a:ext cx="2250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066144"/>
              </p:ext>
            </p:extLst>
          </p:nvPr>
        </p:nvGraphicFramePr>
        <p:xfrm>
          <a:off x="63521" y="1585848"/>
          <a:ext cx="6730958" cy="7590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2553015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383304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6539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6" y="8674353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8023" y="1061132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Graphs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3755" y="1652073"/>
            <a:ext cx="3710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Match the graphs to the equations.</a:t>
            </a:r>
            <a:endParaRPr lang="en-GB" sz="1400" dirty="0"/>
          </a:p>
        </p:txBody>
      </p:sp>
      <p:pic>
        <p:nvPicPr>
          <p:cNvPr id="14" name="Picture 4" descr="http://usercontent1.hubimg.com/6887492_f5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08" y="1917969"/>
            <a:ext cx="1166484" cy="1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5168860" y="3571258"/>
                <a:ext cx="1010878" cy="48548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860" y="3571258"/>
                <a:ext cx="1010878" cy="485486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3611995" y="3633353"/>
                <a:ext cx="836496" cy="40307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995" y="3633353"/>
                <a:ext cx="836496" cy="40307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2129666" y="3664417"/>
                <a:ext cx="836496" cy="38300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666" y="3664417"/>
                <a:ext cx="836496" cy="383003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612409" y="3680854"/>
                <a:ext cx="836496" cy="37589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09" y="3680854"/>
                <a:ext cx="836496" cy="375890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https://bhs-methods34.wikispaces.com/file/view/01Fcubic1.gif/189442793/309x355/01Fcubic1.gi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957" y="1918049"/>
            <a:ext cx="1093537" cy="125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s://study.ashworthcollege.edu/access/content/group/59841a3a-ae83-40e0-9ad2-cdbb53b336a0/Algebra%20II%20Part%201/Algebra2_Exam_7_files/image013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300" y="1945811"/>
            <a:ext cx="1264490" cy="126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s://www.mathsisfun.com/sets/images/function-square.gif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46" y="2017187"/>
            <a:ext cx="1355361" cy="118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52" y="4151399"/>
            <a:ext cx="1394410" cy="13049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997" y="5550317"/>
                <a:ext cx="187429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Given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 smtClean="0"/>
                  <a:t> is the graph above math the following graphs with the functions.</a:t>
                </a:r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7" y="5550317"/>
                <a:ext cx="1874290" cy="954107"/>
              </a:xfrm>
              <a:prstGeom prst="rect">
                <a:avLst/>
              </a:prstGeom>
              <a:blipFill rotWithShape="0">
                <a:blip r:embed="rId12"/>
                <a:stretch>
                  <a:fillRect l="-977" t="-637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6101" y="4308718"/>
            <a:ext cx="1231121" cy="12415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8483" y="4255668"/>
            <a:ext cx="1430219" cy="13900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5189" y="4262121"/>
            <a:ext cx="1334182" cy="136839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4368" y="4241820"/>
            <a:ext cx="1368539" cy="1438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1981001" y="5974481"/>
                <a:ext cx="1016405" cy="37448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001" y="5974481"/>
                <a:ext cx="1016405" cy="374486"/>
              </a:xfrm>
              <a:prstGeom prst="round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>
              <a:xfrm>
                <a:off x="3184341" y="5976670"/>
                <a:ext cx="1016405" cy="37448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341" y="5976670"/>
                <a:ext cx="1016405" cy="374486"/>
              </a:xfrm>
              <a:prstGeom prst="round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>
              <a:xfrm>
                <a:off x="4338702" y="5957757"/>
                <a:ext cx="1016405" cy="37448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702" y="5957757"/>
                <a:ext cx="1016405" cy="374486"/>
              </a:xfrm>
              <a:prstGeom prst="round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5582439" y="5974481"/>
                <a:ext cx="1016405" cy="37448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439" y="5974481"/>
                <a:ext cx="1016405" cy="374486"/>
              </a:xfrm>
              <a:prstGeom prst="round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39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70411" y="136185"/>
            <a:ext cx="2250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301601"/>
              </p:ext>
            </p:extLst>
          </p:nvPr>
        </p:nvGraphicFramePr>
        <p:xfrm>
          <a:off x="63516" y="1585847"/>
          <a:ext cx="6686812" cy="765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3406"/>
                <a:gridCol w="3343406"/>
              </a:tblGrid>
              <a:tr h="4719703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9398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84" y="5658788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6" y="8674353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0768" y="1080749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Exponential and Reciprocal Graphs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5875" y="1606356"/>
                <a:ext cx="47995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Complete the table of values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0.6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75" y="1606356"/>
                <a:ext cx="4799552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635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4771773" y="1713730"/>
            <a:ext cx="1502210" cy="80966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Note – the variable that changes is the power</a:t>
            </a:r>
            <a:endParaRPr lang="en-GB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868609" y="1744374"/>
            <a:ext cx="912340" cy="2112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0128021"/>
                  </p:ext>
                </p:extLst>
              </p:nvPr>
            </p:nvGraphicFramePr>
            <p:xfrm>
              <a:off x="189822" y="1910444"/>
              <a:ext cx="3795044" cy="6395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6544"/>
                    <a:gridCol w="695700"/>
                    <a:gridCol w="695700"/>
                    <a:gridCol w="695700"/>
                    <a:gridCol w="695700"/>
                    <a:gridCol w="695700"/>
                  </a:tblGrid>
                  <a:tr h="3197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</a:tr>
                  <a:tr h="3197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0.13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0128021"/>
                  </p:ext>
                </p:extLst>
              </p:nvPr>
            </p:nvGraphicFramePr>
            <p:xfrm>
              <a:off x="189822" y="1910444"/>
              <a:ext cx="3795044" cy="6395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6544"/>
                    <a:gridCol w="695700"/>
                    <a:gridCol w="695700"/>
                    <a:gridCol w="695700"/>
                    <a:gridCol w="695700"/>
                    <a:gridCol w="695700"/>
                  </a:tblGrid>
                  <a:tr h="3197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23" t="-1887" r="-1101923" b="-1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491" t="-1887" r="-402632" b="-1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6491" t="-1887" r="-302632" b="-1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44348" t="-1887" r="-200000" b="-1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47368" t="-1887" r="-101754" b="-1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47368" t="-1887" r="-1754" b="-103774"/>
                          </a:stretch>
                        </a:blipFill>
                      </a:tcPr>
                    </a:tc>
                  </a:tr>
                  <a:tr h="3197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23" t="-101887" r="-1101923" b="-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491" t="-101887" r="-402632" b="-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6491" t="-101887" r="-302632" b="-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47368" t="-101887" r="-1754" b="-37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5" name="Picture 2" descr="http://previews.figshare.com/1297398/preview_1297398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59" b="38986"/>
          <a:stretch/>
        </p:blipFill>
        <p:spPr bwMode="auto">
          <a:xfrm>
            <a:off x="427947" y="2807614"/>
            <a:ext cx="3170963" cy="307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V="1">
            <a:off x="446441" y="2654486"/>
            <a:ext cx="0" cy="31792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37194" y="5820379"/>
            <a:ext cx="3192473" cy="1333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6743" y="2661646"/>
            <a:ext cx="31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187132"/>
            <a:ext cx="66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0.8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003" y="3810134"/>
            <a:ext cx="66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0.6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4429354"/>
            <a:ext cx="66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0.4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23874" y="5039595"/>
            <a:ext cx="66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0.2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89822" y="5694891"/>
            <a:ext cx="66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886137" y="5778462"/>
            <a:ext cx="66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1499801" y="5763209"/>
            <a:ext cx="66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087344" y="5778883"/>
            <a:ext cx="66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2686167" y="5778515"/>
            <a:ext cx="66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3299831" y="5780443"/>
            <a:ext cx="66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823619" y="2758883"/>
                <a:ext cx="27576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Draw the graph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0.6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619" y="2758883"/>
                <a:ext cx="2757661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1104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868608" y="3317071"/>
                <a:ext cx="275766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Use your graph to solve the equation </a:t>
                </a:r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0.6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608" y="3317071"/>
                <a:ext cx="2757661" cy="1077218"/>
              </a:xfrm>
              <a:prstGeom prst="rect">
                <a:avLst/>
              </a:prstGeom>
              <a:blipFill rotWithShape="0">
                <a:blip r:embed="rId7"/>
                <a:stretch>
                  <a:fillRect l="-1327" t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4759864" y="4742305"/>
                <a:ext cx="1990466" cy="900842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/>
                  <a:t>Draw the line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en-GB" sz="1400" dirty="0" smtClean="0"/>
                  <a:t>, because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 smtClean="0"/>
                  <a:t> has been replaced with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0.4</m:t>
                    </m:r>
                  </m:oMath>
                </a14:m>
                <a:r>
                  <a:rPr lang="en-GB" sz="1400" dirty="0" smtClean="0"/>
                  <a:t> so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864" y="4742305"/>
                <a:ext cx="1990466" cy="900842"/>
              </a:xfrm>
              <a:prstGeom prst="roundRect">
                <a:avLst/>
              </a:prstGeom>
              <a:blipFill rotWithShape="0">
                <a:blip r:embed="rId8"/>
                <a:stretch>
                  <a:fillRect t="-2667"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stCxn id="31" idx="0"/>
          </p:cNvCxnSpPr>
          <p:nvPr/>
        </p:nvCxnSpPr>
        <p:spPr>
          <a:xfrm flipV="1">
            <a:off x="5755097" y="4394289"/>
            <a:ext cx="0" cy="348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69742" y="4410029"/>
            <a:ext cx="2085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Answer _________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695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70408" y="136185"/>
            <a:ext cx="2250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  <a:endParaRPr lang="en-US" sz="4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3521" y="1585848"/>
          <a:ext cx="6730958" cy="7469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18673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673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" y="2932991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" y="4809910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" y="6686829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" y="8563748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8023" y="1061132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Solving 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02614" y="5320510"/>
                <a:ext cx="2425483" cy="485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Solve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14" y="5320510"/>
                <a:ext cx="2425483" cy="485774"/>
              </a:xfrm>
              <a:prstGeom prst="rect">
                <a:avLst/>
              </a:prstGeom>
              <a:blipFill rotWithShape="0">
                <a:blip r:embed="rId3"/>
                <a:stretch>
                  <a:fillRect l="-2261"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1994039" y="5356788"/>
            <a:ext cx="1404718" cy="5847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You need a common denominator.</a:t>
            </a:r>
            <a:endParaRPr lang="en-GB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548987" y="5320510"/>
                <a:ext cx="2425483" cy="510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Solve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987" y="5320510"/>
                <a:ext cx="2425483" cy="510268"/>
              </a:xfrm>
              <a:prstGeom prst="rect">
                <a:avLst/>
              </a:prstGeom>
              <a:blipFill rotWithShape="0">
                <a:blip r:embed="rId4"/>
                <a:stretch>
                  <a:fillRect l="-2010" b="-60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3521" y="7175202"/>
                <a:ext cx="38610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Find the values of a and b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−9=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1" y="7175202"/>
                <a:ext cx="3861036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262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2170126" y="8055145"/>
            <a:ext cx="1125031" cy="5847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Complete the Square</a:t>
            </a:r>
            <a:endParaRPr lang="en-GB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313649" y="7725639"/>
            <a:ext cx="376434" cy="2775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416837" y="7126009"/>
                <a:ext cx="358860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Find the values of a and b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+72=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Hence solve leaving your answer in surd form. </a:t>
                </a:r>
                <a:endParaRPr lang="en-GB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837" y="7126009"/>
                <a:ext cx="3588609" cy="1754326"/>
              </a:xfrm>
              <a:prstGeom prst="rect">
                <a:avLst/>
              </a:prstGeom>
              <a:blipFill rotWithShape="0">
                <a:blip r:embed="rId6"/>
                <a:stretch>
                  <a:fillRect l="-1531" t="-2083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23551" y="3604361"/>
                <a:ext cx="37409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Solve the equation </a:t>
                </a:r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−14=0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51" y="3604361"/>
                <a:ext cx="3740975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1303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3451251" y="3601084"/>
                <a:ext cx="37409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Solve the equation </a:t>
                </a:r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251" y="3601084"/>
                <a:ext cx="3740975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1303" t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525151" y="1572404"/>
                <a:ext cx="37409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Solve the equation </a:t>
                </a:r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151" y="1572404"/>
                <a:ext cx="3740975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1303" t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22488" y="1680696"/>
                <a:ext cx="3159234" cy="115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The quadratic formula is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240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</m:e>
                          </m:rad>
                        </m:num>
                        <m:den/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8" y="1680696"/>
                <a:ext cx="3159234" cy="1157433"/>
              </a:xfrm>
              <a:prstGeom prst="rect">
                <a:avLst/>
              </a:prstGeom>
              <a:blipFill rotWithShape="0">
                <a:blip r:embed="rId10"/>
                <a:stretch>
                  <a:fillRect l="-1737" t="-31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2152593" y="2103393"/>
            <a:ext cx="768215" cy="3038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177800" y="2534288"/>
            <a:ext cx="768215" cy="3038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70414" y="136185"/>
            <a:ext cx="2250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  <a:endParaRPr lang="en-US" sz="4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3521" y="1585848"/>
          <a:ext cx="6730958" cy="7694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5479"/>
                <a:gridCol w="3365479"/>
              </a:tblGrid>
              <a:tr h="2553015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448711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6926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6" y="8674353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8023" y="1061132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Subtopic 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01918" y="1606356"/>
                <a:ext cx="346069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Show that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 coordinates of the simultaneous equations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are solutions of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+3=0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8" y="1606356"/>
                <a:ext cx="3460692" cy="2031325"/>
              </a:xfrm>
              <a:prstGeom prst="rect">
                <a:avLst/>
              </a:prstGeom>
              <a:blipFill rotWithShape="0">
                <a:blip r:embed="rId3"/>
                <a:stretch>
                  <a:fillRect l="-1587" t="-1802" r="-17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183920" y="1521480"/>
                <a:ext cx="261055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Hence solve the simultaneous equations.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920" y="1521480"/>
                <a:ext cx="2610559" cy="1754326"/>
              </a:xfrm>
              <a:prstGeom prst="rect">
                <a:avLst/>
              </a:prstGeom>
              <a:blipFill rotWithShape="0">
                <a:blip r:embed="rId4"/>
                <a:stretch>
                  <a:fillRect l="-1865" t="-2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www.mathexpression.com/images/line-graph-y-x-2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8" y="4279026"/>
            <a:ext cx="30670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231241" y="4204108"/>
                <a:ext cx="359973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Mark all the integer coordinates with an (x) that are in the region defined by 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&lt;2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241" y="4204108"/>
                <a:ext cx="3599730" cy="2308324"/>
              </a:xfrm>
              <a:prstGeom prst="rect">
                <a:avLst/>
              </a:prstGeom>
              <a:blipFill rotWithShape="0">
                <a:blip r:embed="rId6"/>
                <a:stretch>
                  <a:fillRect l="-1354" t="-1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72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742721"/>
              </p:ext>
            </p:extLst>
          </p:nvPr>
        </p:nvGraphicFramePr>
        <p:xfrm>
          <a:off x="63521" y="1585848"/>
          <a:ext cx="6730958" cy="7641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30958"/>
              </a:tblGrid>
              <a:tr h="36719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96932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3" y="4168687"/>
            <a:ext cx="426347" cy="42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3" y="8401623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707582" y="136185"/>
            <a:ext cx="319831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Data Handling</a:t>
            </a:r>
            <a:endParaRPr lang="en-US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023" y="1061132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Sample Space – Probability 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5951" y="5630589"/>
            <a:ext cx="6659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List all the possible combinations for the meal deal of a drink and sandwich. </a:t>
            </a:r>
          </a:p>
          <a:p>
            <a:endParaRPr lang="en-GB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904416"/>
              </p:ext>
            </p:extLst>
          </p:nvPr>
        </p:nvGraphicFramePr>
        <p:xfrm>
          <a:off x="1554640" y="5954313"/>
          <a:ext cx="3215426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0399"/>
                <a:gridCol w="1665027"/>
              </a:tblGrid>
              <a:tr h="234308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Drink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Sandwich </a:t>
                      </a:r>
                      <a:endParaRPr lang="en-GB" b="1" dirty="0"/>
                    </a:p>
                  </a:txBody>
                  <a:tcPr/>
                </a:tc>
              </a:tr>
              <a:tr h="2343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Coke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Tuna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Orange Juice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Ham Salad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Water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Chicken and Bacon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124089"/>
              </p:ext>
            </p:extLst>
          </p:nvPr>
        </p:nvGraphicFramePr>
        <p:xfrm>
          <a:off x="1393844" y="7260865"/>
          <a:ext cx="3466346" cy="128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7616"/>
                <a:gridCol w="785051"/>
                <a:gridCol w="896010"/>
                <a:gridCol w="797669"/>
              </a:tblGrid>
              <a:tr h="3208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Tuna (T)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</a:tr>
              <a:tr h="32080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Coke (C)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2080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Orange</a:t>
                      </a:r>
                      <a:r>
                        <a:rPr lang="en-GB" b="1" baseline="0" dirty="0" smtClean="0"/>
                        <a:t> (O)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2080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Water (W)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Rounded Rectangle 26"/>
          <p:cNvSpPr/>
          <p:nvPr/>
        </p:nvSpPr>
        <p:spPr>
          <a:xfrm>
            <a:off x="5231332" y="6337901"/>
            <a:ext cx="1379913" cy="118592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Use a sample space diagram to ensure you don’t miss any combinations. </a:t>
            </a:r>
            <a:endParaRPr lang="en-GB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8023" y="1689069"/>
            <a:ext cx="67496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Donna has a box of mixed up gloves. In the box there are 4 different types of gloves cotton, mittens, leather and fingerless. Complete the sample space diagram to show all the possible combinations.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What is the probability Donna picks two of the same gloves?</a:t>
            </a:r>
            <a:endParaRPr lang="en-GB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188120"/>
              </p:ext>
            </p:extLst>
          </p:nvPr>
        </p:nvGraphicFramePr>
        <p:xfrm>
          <a:off x="1383917" y="2606795"/>
          <a:ext cx="4237338" cy="1973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7153"/>
                <a:gridCol w="734427"/>
                <a:gridCol w="795781"/>
                <a:gridCol w="772824"/>
                <a:gridCol w="967153"/>
              </a:tblGrid>
              <a:tr h="394668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Cotton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Leather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Mitten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Fingerless</a:t>
                      </a:r>
                      <a:endParaRPr lang="en-GB" b="1" dirty="0"/>
                    </a:p>
                  </a:txBody>
                  <a:tcPr/>
                </a:tc>
              </a:tr>
              <a:tr h="394668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Cotton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94668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Leather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4668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Mitten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94668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Fingerless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30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543435"/>
              </p:ext>
            </p:extLst>
          </p:nvPr>
        </p:nvGraphicFramePr>
        <p:xfrm>
          <a:off x="63521" y="1585848"/>
          <a:ext cx="6730958" cy="73711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3261"/>
                <a:gridCol w="4487697"/>
              </a:tblGrid>
              <a:tr h="31524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218710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3" y="4168687"/>
            <a:ext cx="426347" cy="42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3" y="8401623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707582" y="136185"/>
            <a:ext cx="319831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Data Handling</a:t>
            </a:r>
            <a:endParaRPr lang="en-US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023" y="1061132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Probability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0364"/>
              </p:ext>
            </p:extLst>
          </p:nvPr>
        </p:nvGraphicFramePr>
        <p:xfrm>
          <a:off x="2504213" y="2125739"/>
          <a:ext cx="1963674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1555"/>
                <a:gridCol w="95211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Hair Colour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Frequency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Black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Brunette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Blonde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Other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430876" y="1585848"/>
            <a:ext cx="3376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colour of students hair was recorded in the table below. </a:t>
            </a:r>
            <a:endParaRPr lang="en-GB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448027" y="4034444"/>
            <a:ext cx="3359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What is the relative frequency of choosing a person at random with blonde hair?</a:t>
            </a:r>
            <a:endParaRPr lang="en-GB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1760" y="1585848"/>
            <a:ext cx="2504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does relative frequency mean?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39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090896" y="-2"/>
            <a:ext cx="27671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Contents</a:t>
            </a:r>
          </a:p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Geometry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690" y="272609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810906"/>
              </p:ext>
            </p:extLst>
          </p:nvPr>
        </p:nvGraphicFramePr>
        <p:xfrm>
          <a:off x="115301" y="1588169"/>
          <a:ext cx="6533148" cy="7795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7716"/>
                <a:gridCol w="2177716"/>
                <a:gridCol w="2177716"/>
              </a:tblGrid>
              <a:tr h="24450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Topic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Contributor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Twitter Handle </a:t>
                      </a:r>
                      <a:endParaRPr lang="en-GB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2" action="ppaction://hlinksldjump"/>
                        </a:rPr>
                        <a:t>Missing</a:t>
                      </a:r>
                      <a:r>
                        <a:rPr lang="en-GB" sz="1200" baseline="0" dirty="0" smtClean="0">
                          <a:hlinkClick r:id="rId2" action="ppaction://hlinksldjump"/>
                        </a:rPr>
                        <a:t> Angle inside a Triangle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Peter Hall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MathsAST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hlinkClick r:id="rId2" action="ppaction://hlinksldjump"/>
                        </a:rPr>
                        <a:t>Missing Angle inside a Quadrilateral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Peter Hall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MathsAST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2" action="ppaction://hlinksldjump"/>
                        </a:rPr>
                        <a:t>Missing Angle</a:t>
                      </a:r>
                      <a:r>
                        <a:rPr lang="en-GB" sz="1200" baseline="0" dirty="0" smtClean="0">
                          <a:hlinkClick r:id="rId2" action="ppaction://hlinksldjump"/>
                        </a:rPr>
                        <a:t> on a Straight Line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Peter Hall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MathsAST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2" action="ppaction://hlinksldjump"/>
                        </a:rPr>
                        <a:t>Missing Angle</a:t>
                      </a:r>
                      <a:r>
                        <a:rPr lang="en-GB" sz="1200" baseline="0" dirty="0" smtClean="0">
                          <a:hlinkClick r:id="rId2" action="ppaction://hlinksldjump"/>
                        </a:rPr>
                        <a:t> around a point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Peter Hall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MathsAST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4" action="ppaction://hlinksldjump"/>
                        </a:rPr>
                        <a:t>Circle</a:t>
                      </a:r>
                      <a:r>
                        <a:rPr lang="en-GB" sz="1200" baseline="0" dirty="0" smtClean="0">
                          <a:hlinkClick r:id="rId4" action="ppaction://hlinksldjump"/>
                        </a:rPr>
                        <a:t> Theorem – cyclic quad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Joanna Bacon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5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en-GB" sz="135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jojobee21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4" action="ppaction://hlinksldjump"/>
                        </a:rPr>
                        <a:t>Circle Theorem – Alternate</a:t>
                      </a:r>
                      <a:r>
                        <a:rPr lang="en-GB" sz="1200" baseline="0" dirty="0" smtClean="0">
                          <a:hlinkClick r:id="rId4" action="ppaction://hlinksldjump"/>
                        </a:rPr>
                        <a:t> </a:t>
                      </a:r>
                      <a:endParaRPr lang="en-GB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Joanna Bacon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5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en-GB" sz="135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jojobee21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4" action="ppaction://hlinksldjump"/>
                        </a:rPr>
                        <a:t>Circle Theorem - Tangent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Joanna Bacon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5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en-GB" sz="135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jojobee21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4" action="ppaction://hlinksldjump"/>
                        </a:rPr>
                        <a:t>Circle Theorem - Segment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Joanna Bacon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5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en-GB" sz="135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jojobee21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16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026615"/>
              </p:ext>
            </p:extLst>
          </p:nvPr>
        </p:nvGraphicFramePr>
        <p:xfrm>
          <a:off x="63521" y="1585848"/>
          <a:ext cx="6730958" cy="77244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3261"/>
                <a:gridCol w="4487697"/>
              </a:tblGrid>
              <a:tr h="35056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3833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83540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158" y="4410220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8" y="6963969"/>
            <a:ext cx="426347" cy="42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6" y="8674353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707582" y="136185"/>
            <a:ext cx="319831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Data Handling</a:t>
            </a:r>
            <a:endParaRPr lang="en-US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023" y="1061132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Probability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785" y="1669529"/>
            <a:ext cx="22992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0.5 is the same as _____%</a:t>
            </a:r>
          </a:p>
          <a:p>
            <a:endParaRPr lang="en-GB" sz="2000" dirty="0"/>
          </a:p>
          <a:p>
            <a:r>
              <a:rPr lang="en-GB" sz="2000" dirty="0" smtClean="0"/>
              <a:t>0.35 is the same as _____%</a:t>
            </a:r>
          </a:p>
          <a:p>
            <a:endParaRPr lang="en-GB" sz="2000" dirty="0"/>
          </a:p>
          <a:p>
            <a:r>
              <a:rPr lang="en-GB" sz="2000" dirty="0" smtClean="0"/>
              <a:t>0.05 is the same as _____%</a:t>
            </a:r>
            <a:endParaRPr lang="en-GB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557592" y="1583832"/>
            <a:ext cx="42368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probability of Middlesbrough winning a match on this seasons figures is 0.7. Out of the 20 games left this season how many would you expect Middlesbrough to win?</a:t>
            </a:r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/>
              <a:t>The probability of it raining in England is 0.75. What is expect amount of days that it will rain in 364 days?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78023" y="5257142"/>
            <a:ext cx="1829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Probabilities of an event should add together to make ________.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365995" y="5203072"/>
            <a:ext cx="48446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Students were asked to choose their favourite sports. The results are recorded in the table below. 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What is the probability that a student chooses Netball?</a:t>
            </a:r>
            <a:endParaRPr lang="en-GB" sz="1400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678898"/>
              </p:ext>
            </p:extLst>
          </p:nvPr>
        </p:nvGraphicFramePr>
        <p:xfrm>
          <a:off x="2460434" y="5750435"/>
          <a:ext cx="4251707" cy="59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976"/>
                <a:gridCol w="788543"/>
                <a:gridCol w="762000"/>
                <a:gridCol w="871220"/>
                <a:gridCol w="628968"/>
              </a:tblGrid>
              <a:tr h="278913">
                <a:tc>
                  <a:txBody>
                    <a:bodyPr/>
                    <a:lstStyle/>
                    <a:p>
                      <a:r>
                        <a:rPr lang="en-GB" dirty="0" smtClean="0"/>
                        <a:t>Sport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Football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Cricket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Netball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Other</a:t>
                      </a:r>
                      <a:endParaRPr lang="en-GB" dirty="0"/>
                    </a:p>
                  </a:txBody>
                  <a:tcPr/>
                </a:tc>
              </a:tr>
              <a:tr h="216970">
                <a:tc>
                  <a:txBody>
                    <a:bodyPr/>
                    <a:lstStyle/>
                    <a:p>
                      <a:r>
                        <a:rPr lang="en-GB" dirty="0" smtClean="0"/>
                        <a:t>Probability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0.3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26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408167"/>
              </p:ext>
            </p:extLst>
          </p:nvPr>
        </p:nvGraphicFramePr>
        <p:xfrm>
          <a:off x="63521" y="1728329"/>
          <a:ext cx="6730958" cy="7447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8590"/>
                <a:gridCol w="4012368"/>
              </a:tblGrid>
              <a:tr h="36657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81598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67" y="4900417"/>
            <a:ext cx="426347" cy="42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81" y="8620249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707582" y="136185"/>
            <a:ext cx="319831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Data Handling</a:t>
            </a:r>
            <a:endParaRPr lang="en-US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023" y="1061132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Probability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508" y="5445941"/>
            <a:ext cx="6292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Tabitha has two bags. The first bag contains </a:t>
            </a:r>
            <a:r>
              <a:rPr lang="en-GB" b="1" dirty="0" smtClean="0"/>
              <a:t>2 blue counters </a:t>
            </a:r>
            <a:r>
              <a:rPr lang="en-GB" dirty="0" smtClean="0"/>
              <a:t>and </a:t>
            </a:r>
            <a:r>
              <a:rPr lang="en-GB" b="1" dirty="0" smtClean="0"/>
              <a:t>7 pink counters</a:t>
            </a:r>
            <a:r>
              <a:rPr lang="en-GB" dirty="0" smtClean="0"/>
              <a:t>. The second bag contains </a:t>
            </a:r>
            <a:r>
              <a:rPr lang="en-GB" b="1" dirty="0" smtClean="0"/>
              <a:t>3 blue counters </a:t>
            </a:r>
            <a:r>
              <a:rPr lang="en-GB" dirty="0" smtClean="0"/>
              <a:t> and </a:t>
            </a:r>
            <a:r>
              <a:rPr lang="en-GB" b="1" dirty="0" smtClean="0"/>
              <a:t>5 pink counters. </a:t>
            </a:r>
            <a:r>
              <a:rPr lang="en-GB" dirty="0" smtClean="0"/>
              <a:t>Complete the probability tree diagram.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80981" y="7724266"/>
            <a:ext cx="675027" cy="368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7520" y="8088550"/>
            <a:ext cx="658488" cy="2181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35496" y="7510165"/>
            <a:ext cx="76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Blue 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044192" y="8166146"/>
            <a:ext cx="76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Pink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760396" y="7098219"/>
            <a:ext cx="675027" cy="368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76935" y="7462503"/>
            <a:ext cx="658488" cy="2181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14911" y="6884118"/>
            <a:ext cx="76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Blue 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2423607" y="7540099"/>
            <a:ext cx="76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Pink</a:t>
            </a:r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760396" y="8074587"/>
            <a:ext cx="675027" cy="368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76935" y="8438871"/>
            <a:ext cx="658488" cy="2181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14911" y="7860486"/>
            <a:ext cx="76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Blue 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423607" y="8516467"/>
            <a:ext cx="76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Pink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362011" y="7411228"/>
                <a:ext cx="654515" cy="831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600" b="0" dirty="0" smtClean="0"/>
              </a:p>
              <a:p>
                <a:endParaRPr lang="en-GB" sz="16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11" y="7411228"/>
                <a:ext cx="654515" cy="8319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1718242" y="6785419"/>
                <a:ext cx="654515" cy="799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600" b="0" dirty="0" smtClean="0"/>
              </a:p>
              <a:p>
                <a:endParaRPr lang="en-GB" sz="16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42" y="6785419"/>
                <a:ext cx="654515" cy="7995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397520" y="8547947"/>
            <a:ext cx="343788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844497" y="7782371"/>
            <a:ext cx="343788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839479" y="8088550"/>
            <a:ext cx="343788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39479" y="8739032"/>
            <a:ext cx="343788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14407" y="6759628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Bag 1</a:t>
            </a:r>
            <a:endParaRPr lang="en-GB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372757" y="66585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Bag 2</a:t>
            </a:r>
            <a:endParaRPr lang="en-GB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13325" y="1697328"/>
            <a:ext cx="2538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 coin was thrown 200 times is it fair? Explain your answer.</a:t>
            </a:r>
            <a:endParaRPr lang="en-GB" sz="1400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650039"/>
              </p:ext>
            </p:extLst>
          </p:nvPr>
        </p:nvGraphicFramePr>
        <p:xfrm>
          <a:off x="371653" y="2277988"/>
          <a:ext cx="1842344" cy="891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267"/>
                <a:gridCol w="964077"/>
              </a:tblGrid>
              <a:tr h="270053">
                <a:tc>
                  <a:txBody>
                    <a:bodyPr/>
                    <a:lstStyle/>
                    <a:p>
                      <a:r>
                        <a:rPr lang="en-GB" dirty="0" smtClean="0"/>
                        <a:t>Outcome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Frequency</a:t>
                      </a:r>
                      <a:endParaRPr lang="en-GB" dirty="0"/>
                    </a:p>
                  </a:txBody>
                  <a:tcPr/>
                </a:tc>
              </a:tr>
              <a:tr h="284158">
                <a:tc>
                  <a:txBody>
                    <a:bodyPr/>
                    <a:lstStyle/>
                    <a:p>
                      <a:r>
                        <a:rPr lang="en-GB" dirty="0" smtClean="0"/>
                        <a:t>Heads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152</a:t>
                      </a:r>
                      <a:endParaRPr lang="en-GB" dirty="0"/>
                    </a:p>
                  </a:txBody>
                  <a:tcPr/>
                </a:tc>
              </a:tr>
              <a:tr h="239897">
                <a:tc>
                  <a:txBody>
                    <a:bodyPr/>
                    <a:lstStyle/>
                    <a:p>
                      <a:r>
                        <a:rPr lang="en-GB" dirty="0" smtClean="0"/>
                        <a:t>Tails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48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40926" y="3358828"/>
            <a:ext cx="2374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 would expect to get _______ heads, instead I got _______. Therefore the coin is ___________ towards ________.</a:t>
            </a:r>
            <a:endParaRPr lang="en-GB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2778364" y="1729447"/>
            <a:ext cx="40740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 dice was rolled 120 times and it’s results recorded in the table below.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Is the dice fair?</a:t>
            </a:r>
          </a:p>
          <a:p>
            <a:endParaRPr lang="en-GB" sz="1400" dirty="0"/>
          </a:p>
          <a:p>
            <a:r>
              <a:rPr lang="en-GB" sz="1400" dirty="0" smtClean="0"/>
              <a:t>Explain your answer</a:t>
            </a: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812861"/>
              </p:ext>
            </p:extLst>
          </p:nvPr>
        </p:nvGraphicFramePr>
        <p:xfrm>
          <a:off x="2945113" y="2254180"/>
          <a:ext cx="3325749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2119"/>
                <a:gridCol w="395605"/>
                <a:gridCol w="395605"/>
                <a:gridCol w="395605"/>
                <a:gridCol w="395605"/>
                <a:gridCol w="395605"/>
                <a:gridCol w="39560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Outcome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Frequency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0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930624"/>
              </p:ext>
            </p:extLst>
          </p:nvPr>
        </p:nvGraphicFramePr>
        <p:xfrm>
          <a:off x="63521" y="1585848"/>
          <a:ext cx="6730958" cy="79667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30958"/>
              </a:tblGrid>
              <a:tr h="40756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8910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32" y="1839346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707582" y="136185"/>
            <a:ext cx="319831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Data Handling</a:t>
            </a:r>
            <a:endParaRPr lang="en-US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023" y="1061132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Probability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558" y="1546959"/>
            <a:ext cx="6830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Mrs Dunning is organising a school trip. She needs to choose two students at random to be group leaders. There are 4 girls and </a:t>
            </a:r>
            <a:r>
              <a:rPr lang="en-GB" sz="1600" dirty="0"/>
              <a:t>5</a:t>
            </a:r>
            <a:r>
              <a:rPr lang="en-GB" sz="1600" dirty="0" smtClean="0"/>
              <a:t> boys to choose from. </a:t>
            </a:r>
            <a:endParaRPr lang="en-GB" sz="16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21954" y="3431831"/>
            <a:ext cx="675027" cy="368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493" y="3796115"/>
            <a:ext cx="658488" cy="2181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76469" y="3217730"/>
            <a:ext cx="76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Girl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1085165" y="3873711"/>
            <a:ext cx="76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Boy</a:t>
            </a:r>
            <a:endParaRPr lang="en-GB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801369" y="2805784"/>
            <a:ext cx="675027" cy="368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817908" y="3170068"/>
            <a:ext cx="658488" cy="2181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55884" y="2591683"/>
            <a:ext cx="76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Girl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464580" y="3247664"/>
            <a:ext cx="76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Boy</a:t>
            </a:r>
            <a:endParaRPr lang="en-GB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801369" y="3782152"/>
            <a:ext cx="675027" cy="368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17908" y="4146436"/>
            <a:ext cx="658488" cy="2181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55884" y="3568051"/>
            <a:ext cx="76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Girl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2464580" y="4224032"/>
            <a:ext cx="76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Boy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402984" y="3118793"/>
                <a:ext cx="654515" cy="822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600" b="0" dirty="0" smtClean="0"/>
              </a:p>
              <a:p>
                <a:endParaRPr lang="en-GB" sz="16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84" y="3118793"/>
                <a:ext cx="654515" cy="8224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438493" y="4255512"/>
            <a:ext cx="343788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885470" y="3489936"/>
            <a:ext cx="343788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80452" y="3796115"/>
            <a:ext cx="343788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880452" y="4491589"/>
            <a:ext cx="343788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26290" y="2361129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</a:t>
            </a:r>
            <a:r>
              <a:rPr lang="en-GB" b="1" baseline="30000" dirty="0" smtClean="0"/>
              <a:t>st</a:t>
            </a:r>
            <a:r>
              <a:rPr lang="en-GB" b="1" dirty="0" smtClean="0"/>
              <a:t> Child</a:t>
            </a:r>
            <a:endParaRPr lang="en-GB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184644" y="2242263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</a:t>
            </a:r>
            <a:r>
              <a:rPr lang="en-GB" b="1" baseline="30000" dirty="0" smtClean="0"/>
              <a:t>nd</a:t>
            </a:r>
            <a:r>
              <a:rPr lang="en-GB" b="1" dirty="0" smtClean="0"/>
              <a:t> Child</a:t>
            </a:r>
            <a:endParaRPr lang="en-GB" b="1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1899284" y="2776349"/>
            <a:ext cx="343788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77977" y="2361129"/>
            <a:ext cx="184027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sz="1400" dirty="0" smtClean="0"/>
              <a:t>Complete the probability tree diagram.</a:t>
            </a:r>
          </a:p>
          <a:p>
            <a:pPr marL="342900" indent="-342900">
              <a:buAutoNum type="alphaLcParenR"/>
            </a:pPr>
            <a:endParaRPr lang="en-GB" sz="1400" dirty="0"/>
          </a:p>
          <a:p>
            <a:pPr marL="342900" indent="-342900">
              <a:buAutoNum type="alphaLcParenR"/>
            </a:pPr>
            <a:r>
              <a:rPr lang="en-GB" sz="1400" dirty="0" smtClean="0"/>
              <a:t>Calculate the probability Mrs Dunning selects both a boy and a girl.</a:t>
            </a:r>
            <a:br>
              <a:rPr lang="en-GB" sz="1400" dirty="0" smtClean="0"/>
            </a:br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63521" y="5727835"/>
                <a:ext cx="6417866" cy="877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The probability that Tom wins his football match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/>
                  <a:t>and the probability Tom wins his table tennis match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dirty="0" smtClean="0"/>
                  <a:t>. </a:t>
                </a:r>
                <a:endParaRPr lang="en-GB" dirty="0"/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1" y="5727835"/>
                <a:ext cx="6417866" cy="877356"/>
              </a:xfrm>
              <a:prstGeom prst="rect">
                <a:avLst/>
              </a:prstGeom>
              <a:blipFill rotWithShape="0">
                <a:blip r:embed="rId4"/>
                <a:stretch>
                  <a:fillRect l="-760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/>
          <p:cNvCxnSpPr/>
          <p:nvPr/>
        </p:nvCxnSpPr>
        <p:spPr>
          <a:xfrm flipV="1">
            <a:off x="255659" y="7869009"/>
            <a:ext cx="675027" cy="368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2198" y="8233293"/>
            <a:ext cx="658488" cy="2181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910174" y="7654908"/>
            <a:ext cx="76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Win</a:t>
            </a:r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918870" y="8310889"/>
            <a:ext cx="76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Lose</a:t>
            </a:r>
            <a:endParaRPr lang="en-GB" dirty="0"/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1635074" y="7242962"/>
            <a:ext cx="675027" cy="368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651613" y="7607246"/>
            <a:ext cx="658488" cy="2181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289589" y="7028861"/>
            <a:ext cx="76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Win</a:t>
            </a:r>
            <a:endParaRPr lang="en-GB" dirty="0"/>
          </a:p>
        </p:txBody>
      </p:sp>
      <p:sp>
        <p:nvSpPr>
          <p:cNvPr id="70" name="TextBox 69"/>
          <p:cNvSpPr txBox="1"/>
          <p:nvPr/>
        </p:nvSpPr>
        <p:spPr>
          <a:xfrm>
            <a:off x="2298285" y="7684842"/>
            <a:ext cx="76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Lose</a:t>
            </a:r>
            <a:endParaRPr lang="en-GB" dirty="0"/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1635074" y="8219330"/>
            <a:ext cx="675027" cy="368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651613" y="8583614"/>
            <a:ext cx="658488" cy="2181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289589" y="8005229"/>
            <a:ext cx="76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Win</a:t>
            </a:r>
            <a:endParaRPr lang="en-GB" dirty="0"/>
          </a:p>
        </p:txBody>
      </p:sp>
      <p:sp>
        <p:nvSpPr>
          <p:cNvPr id="74" name="TextBox 73"/>
          <p:cNvSpPr txBox="1"/>
          <p:nvPr/>
        </p:nvSpPr>
        <p:spPr>
          <a:xfrm>
            <a:off x="2298285" y="8661210"/>
            <a:ext cx="76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Lose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/>
              <p:cNvSpPr txBox="1"/>
              <p:nvPr/>
            </p:nvSpPr>
            <p:spPr>
              <a:xfrm>
                <a:off x="236689" y="7555971"/>
                <a:ext cx="654515" cy="799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b="0" dirty="0" smtClean="0"/>
              </a:p>
              <a:p>
                <a:endParaRPr lang="en-GB" sz="1600" dirty="0"/>
              </a:p>
            </p:txBody>
          </p:sp>
        </mc:Choice>
        <mc:Fallback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89" y="7555971"/>
                <a:ext cx="654515" cy="7995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/>
              <p:cNvSpPr txBox="1"/>
              <p:nvPr/>
            </p:nvSpPr>
            <p:spPr>
              <a:xfrm>
                <a:off x="1592920" y="6930162"/>
                <a:ext cx="654515" cy="822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600" b="0" dirty="0" smtClean="0"/>
              </a:p>
              <a:p>
                <a:endParaRPr lang="en-GB" sz="1600" dirty="0"/>
              </a:p>
            </p:txBody>
          </p:sp>
        </mc:Choice>
        <mc:Fallback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920" y="6930162"/>
                <a:ext cx="654515" cy="82240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Connector 76"/>
          <p:cNvCxnSpPr/>
          <p:nvPr/>
        </p:nvCxnSpPr>
        <p:spPr>
          <a:xfrm>
            <a:off x="272198" y="8692690"/>
            <a:ext cx="343788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719175" y="7927114"/>
            <a:ext cx="343788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714157" y="8233293"/>
            <a:ext cx="343788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714157" y="8883775"/>
            <a:ext cx="343788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60210" y="6546901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Football</a:t>
            </a:r>
            <a:endParaRPr lang="en-GB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2057945" y="6524319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Tennis</a:t>
            </a:r>
            <a:endParaRPr lang="en-GB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4185870" y="6619386"/>
            <a:ext cx="27273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sz="1400" dirty="0" smtClean="0"/>
              <a:t>Complete the probability tree diagram.</a:t>
            </a:r>
          </a:p>
          <a:p>
            <a:pPr marL="342900" indent="-342900">
              <a:buAutoNum type="alphaLcParenR"/>
            </a:pPr>
            <a:endParaRPr lang="en-GB" sz="1400" dirty="0"/>
          </a:p>
          <a:p>
            <a:pPr marL="342900" indent="-342900">
              <a:buAutoNum type="alphaLcParenR"/>
            </a:pPr>
            <a:r>
              <a:rPr lang="en-GB" sz="1400" dirty="0" smtClean="0"/>
              <a:t>What is the probability Tom will win both sports matches?</a:t>
            </a:r>
            <a:br>
              <a:rPr lang="en-GB" sz="1400" dirty="0" smtClean="0"/>
            </a:br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 smtClean="0"/>
          </a:p>
          <a:p>
            <a:pPr marL="342900" indent="-342900">
              <a:buAutoNum type="alphaLcParenR"/>
            </a:pPr>
            <a:r>
              <a:rPr lang="en-GB" sz="1400" dirty="0" smtClean="0"/>
              <a:t>What is the probability Tom will win only one match?</a:t>
            </a:r>
            <a:endParaRPr lang="en-GB" sz="1400" dirty="0"/>
          </a:p>
        </p:txBody>
      </p:sp>
      <p:pic>
        <p:nvPicPr>
          <p:cNvPr id="84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" y="9014960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1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707582" y="136185"/>
            <a:ext cx="319831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Data Handling</a:t>
            </a:r>
            <a:endParaRPr lang="en-US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3158" y="136185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554627"/>
              </p:ext>
            </p:extLst>
          </p:nvPr>
        </p:nvGraphicFramePr>
        <p:xfrm>
          <a:off x="63521" y="1585848"/>
          <a:ext cx="6730958" cy="77137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30958"/>
              </a:tblGrid>
              <a:tr h="25530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9428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2179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8" y="3557833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" y="6585795"/>
            <a:ext cx="426347" cy="42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s.adobe.com/captivate/files/2013/01/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6" y="8674353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8023" y="1061132"/>
            <a:ext cx="68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Probability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93" y="7150210"/>
            <a:ext cx="6754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Below are the 9 tiles, Jamal takes a tile at random and he does </a:t>
            </a:r>
            <a:r>
              <a:rPr lang="en-GB" sz="1600" b="1" dirty="0" smtClean="0"/>
              <a:t>not </a:t>
            </a:r>
            <a:r>
              <a:rPr lang="en-GB" sz="1600" dirty="0" smtClean="0"/>
              <a:t>replace the tile. Jamal then takes a second random tile. Calculate the probability that the number on Jamal’s second tile is </a:t>
            </a:r>
            <a:r>
              <a:rPr lang="en-GB" sz="1600" b="1" dirty="0" smtClean="0"/>
              <a:t>LESS </a:t>
            </a:r>
            <a:r>
              <a:rPr lang="en-GB" sz="1600" dirty="0" smtClean="0"/>
              <a:t>than the number on the first tile he took. </a:t>
            </a:r>
            <a:endParaRPr lang="en-GB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926639" y="8001153"/>
            <a:ext cx="492918" cy="4267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1504939" y="8001153"/>
            <a:ext cx="492918" cy="4267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2124211" y="8001153"/>
            <a:ext cx="492918" cy="4267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2692455" y="8006010"/>
            <a:ext cx="492918" cy="4267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274765" y="8006010"/>
            <a:ext cx="492918" cy="4267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77301" y="8006010"/>
            <a:ext cx="492918" cy="4267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461195" y="8006010"/>
            <a:ext cx="492918" cy="4267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060279" y="8001153"/>
            <a:ext cx="492918" cy="4267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22" name="Rounded Rectangle 21"/>
          <p:cNvSpPr/>
          <p:nvPr/>
        </p:nvSpPr>
        <p:spPr>
          <a:xfrm>
            <a:off x="5642589" y="8001153"/>
            <a:ext cx="492918" cy="4267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748946" y="4093247"/>
                <a:ext cx="308535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There are three different chocolate bars left in a shop. </a:t>
                </a:r>
              </a:p>
              <a:p>
                <a:pPr/>
                <a:r>
                  <a:rPr lang="en-GB" sz="1600" dirty="0" smtClean="0"/>
                  <a:t>There are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𝐷𝑎𝑖𝑟𝑦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𝑀𝑖𝑙𝑘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4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𝐶𝑟𝑢𝑛𝑐h𝑦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𝐵𝑎𝑟𝑠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GB" sz="1600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5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𝑘𝑖𝑡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𝑘𝑎𝑡𝑠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600" dirty="0" smtClean="0"/>
              </a:p>
              <a:p>
                <a:r>
                  <a:rPr lang="en-GB" sz="1600" dirty="0" smtClean="0"/>
                  <a:t>Brogan buys two of these chocolate bars at random. Work out the probability that she takes 2 different types of chocolate bar. </a:t>
                </a:r>
                <a:endParaRPr lang="en-GB" sz="16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946" y="4093247"/>
                <a:ext cx="3085356" cy="2308324"/>
              </a:xfrm>
              <a:prstGeom prst="rect">
                <a:avLst/>
              </a:prstGeom>
              <a:blipFill rotWithShape="0">
                <a:blip r:embed="rId4"/>
                <a:stretch>
                  <a:fillRect l="-1186" t="-792" r="-2174" b="-2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 flipV="1">
            <a:off x="229342" y="4683952"/>
            <a:ext cx="1112607" cy="8259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9342" y="5506953"/>
            <a:ext cx="1200949" cy="425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32603" y="5523161"/>
            <a:ext cx="1118042" cy="8334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782527" y="5163247"/>
            <a:ext cx="1265056" cy="382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82527" y="5542929"/>
            <a:ext cx="1447743" cy="29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85788" y="5559137"/>
            <a:ext cx="1261795" cy="3510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669897" y="6164964"/>
            <a:ext cx="1265056" cy="382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69897" y="6544646"/>
            <a:ext cx="1447743" cy="29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673158" y="6560854"/>
            <a:ext cx="1261795" cy="3510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66636" y="4178001"/>
            <a:ext cx="1265056" cy="382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666636" y="4557683"/>
            <a:ext cx="1447743" cy="29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69897" y="4573891"/>
            <a:ext cx="1261795" cy="3510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1914" y="1565258"/>
            <a:ext cx="6655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Daniella and Benjamin are going to the cinema. The probability that Daniella will arrive late is 0.7 and the probability that Benjamin will arrive late is 0.3. </a:t>
            </a:r>
            <a:br>
              <a:rPr lang="en-GB" sz="1600" dirty="0" smtClean="0"/>
            </a:br>
            <a:r>
              <a:rPr lang="en-GB" sz="1600" b="1" dirty="0" smtClean="0"/>
              <a:t>What is the probability that both Daniella and Benjamin arrive on time together?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7050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090896" y="-2"/>
            <a:ext cx="27671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Contents</a:t>
            </a:r>
          </a:p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690" y="272609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720461"/>
              </p:ext>
            </p:extLst>
          </p:nvPr>
        </p:nvGraphicFramePr>
        <p:xfrm>
          <a:off x="115301" y="1588169"/>
          <a:ext cx="6533148" cy="694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3520"/>
                <a:gridCol w="1871912"/>
                <a:gridCol w="2177716"/>
              </a:tblGrid>
              <a:tr h="24450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Topic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Contributor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Twitter Handle </a:t>
                      </a:r>
                      <a:endParaRPr lang="en-GB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2" action="ppaction://hlinksldjump"/>
                        </a:rPr>
                        <a:t>Sequences</a:t>
                      </a:r>
                      <a:r>
                        <a:rPr lang="en-GB" sz="1200" baseline="0" dirty="0" smtClean="0">
                          <a:hlinkClick r:id="rId2" action="ppaction://hlinksldjump"/>
                        </a:rPr>
                        <a:t> – Worded Rule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Caroline</a:t>
                      </a:r>
                      <a:r>
                        <a:rPr lang="en-GB" sz="1200" baseline="0" dirty="0" smtClean="0"/>
                        <a:t> Beale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hlinkClick r:id="rId3"/>
                        </a:rPr>
                        <a:t>@cbeale83</a:t>
                      </a:r>
                      <a:endParaRPr lang="en-GB" sz="1200" dirty="0" smtClean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2" action="ppaction://hlinksldjump"/>
                        </a:rPr>
                        <a:t>Sequences – Missing Number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Caroline Beale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hlinkClick r:id="rId3"/>
                        </a:rPr>
                        <a:t>@cbeale83</a:t>
                      </a:r>
                      <a:endParaRPr lang="en-GB" sz="1200" dirty="0" smtClean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2" action="ppaction://hlinksldjump"/>
                        </a:rPr>
                        <a:t>Sequences – Finding</a:t>
                      </a:r>
                      <a:r>
                        <a:rPr lang="en-GB" sz="1200" baseline="0" dirty="0" smtClean="0">
                          <a:hlinkClick r:id="rId2" action="ppaction://hlinksldjump"/>
                        </a:rPr>
                        <a:t> term numbers from given rule.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Caroline Beale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hlinkClick r:id="rId3"/>
                        </a:rPr>
                        <a:t>@cbeale83</a:t>
                      </a:r>
                      <a:endParaRPr lang="en-GB" sz="1200" dirty="0" smtClean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hlinkClick r:id="rId2" action="ppaction://hlinksldjump"/>
                        </a:rPr>
                        <a:t>Sequences</a:t>
                      </a:r>
                      <a:r>
                        <a:rPr lang="en-GB" sz="1050" baseline="0" dirty="0" smtClean="0">
                          <a:hlinkClick r:id="rId2" action="ppaction://hlinksldjump"/>
                        </a:rPr>
                        <a:t> – Geometric and Arithmetic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Caroline Beale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hlinkClick r:id="rId3"/>
                        </a:rPr>
                        <a:t>@cbeale83</a:t>
                      </a:r>
                      <a:endParaRPr lang="en-GB" sz="1200" dirty="0" smtClean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2" action="ppaction://hlinksldjump"/>
                        </a:rPr>
                        <a:t>Sequences – nth term rule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Caroline Beale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3"/>
                        </a:rPr>
                        <a:t>@cbeale83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4" action="ppaction://hlinksldjump"/>
                        </a:rPr>
                        <a:t>Forming an</a:t>
                      </a:r>
                      <a:r>
                        <a:rPr lang="en-GB" sz="1200" baseline="0" dirty="0" smtClean="0">
                          <a:hlinkClick r:id="rId4" action="ppaction://hlinksldjump"/>
                        </a:rPr>
                        <a:t> expression </a:t>
                      </a:r>
                      <a:r>
                        <a:rPr lang="en-GB" sz="1000" baseline="0" dirty="0" smtClean="0">
                          <a:hlinkClick r:id="rId4" action="ppaction://hlinksldjump"/>
                        </a:rPr>
                        <a:t>(add/subtract)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5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hlinkClick r:id="rId4" action="ppaction://hlinksldjump"/>
                        </a:rPr>
                        <a:t>Forming an</a:t>
                      </a:r>
                      <a:r>
                        <a:rPr lang="en-GB" sz="1200" baseline="0" dirty="0" smtClean="0">
                          <a:hlinkClick r:id="rId4" action="ppaction://hlinksldjump"/>
                        </a:rPr>
                        <a:t> expression </a:t>
                      </a:r>
                      <a:r>
                        <a:rPr lang="en-GB" sz="1000" baseline="0" dirty="0" smtClean="0">
                          <a:hlinkClick r:id="rId4" action="ppaction://hlinksldjump"/>
                        </a:rPr>
                        <a:t>(multiply/divide)</a:t>
                      </a:r>
                      <a:endParaRPr lang="en-GB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5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4" action="ppaction://hlinksldjump"/>
                        </a:rPr>
                        <a:t>Simplifying Expressions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5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6" action="ppaction://hlinksldjump"/>
                        </a:rPr>
                        <a:t>Expanding</a:t>
                      </a:r>
                      <a:r>
                        <a:rPr lang="en-GB" sz="1200" baseline="0" dirty="0" smtClean="0">
                          <a:hlinkClick r:id="rId6" action="ppaction://hlinksldjump"/>
                        </a:rPr>
                        <a:t> single brackets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5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6" action="ppaction://hlinksldjump"/>
                        </a:rPr>
                        <a:t>Expand and Simplify single brackets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5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6" action="ppaction://hlinksldjump"/>
                        </a:rPr>
                        <a:t>Expanding Single brackets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5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7" action="ppaction://hlinksldjump"/>
                        </a:rPr>
                        <a:t>Expanding double brackets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5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7" action="ppaction://hlinksldjump"/>
                        </a:rPr>
                        <a:t>Expanding</a:t>
                      </a:r>
                      <a:r>
                        <a:rPr lang="en-GB" sz="1200" baseline="0" dirty="0" smtClean="0">
                          <a:hlinkClick r:id="rId7" action="ppaction://hlinksldjump"/>
                        </a:rPr>
                        <a:t> double brackets </a:t>
                      </a:r>
                    </a:p>
                    <a:p>
                      <a:pPr algn="ctr"/>
                      <a:r>
                        <a:rPr lang="en-GB" sz="1050" baseline="0" dirty="0" smtClean="0">
                          <a:hlinkClick r:id="rId7" action="ppaction://hlinksldjump"/>
                        </a:rPr>
                        <a:t>with a coefficient. 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5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8" action="ppaction://hlinksldjump"/>
                        </a:rPr>
                        <a:t>Factorising</a:t>
                      </a:r>
                      <a:r>
                        <a:rPr lang="en-GB" sz="1200" baseline="0" dirty="0" smtClean="0">
                          <a:hlinkClick r:id="rId8" action="ppaction://hlinksldjump"/>
                        </a:rPr>
                        <a:t> Single Brackets (HCF)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5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8" action="ppaction://hlinksldjump"/>
                        </a:rPr>
                        <a:t>Factorising Single Brackets (Division)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5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8" action="ppaction://hlinksldjump"/>
                        </a:rPr>
                        <a:t>Factorising</a:t>
                      </a:r>
                      <a:r>
                        <a:rPr lang="en-GB" sz="1200" baseline="0" dirty="0" smtClean="0">
                          <a:hlinkClick r:id="rId8" action="ppaction://hlinksldjump"/>
                        </a:rPr>
                        <a:t> Single Bracket (Variable)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5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9" action="ppaction://hlinksldjump"/>
                        </a:rPr>
                        <a:t>Factorising</a:t>
                      </a:r>
                      <a:r>
                        <a:rPr lang="en-GB" sz="1200" baseline="0" dirty="0" smtClean="0">
                          <a:hlinkClick r:id="rId9" action="ppaction://hlinksldjump"/>
                        </a:rPr>
                        <a:t> double brackets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5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10" action="ppaction://hlinksldjump"/>
                        </a:rPr>
                        <a:t>Algebraic Fractions</a:t>
                      </a:r>
                      <a:r>
                        <a:rPr lang="en-GB" sz="1200" baseline="0" dirty="0" smtClean="0">
                          <a:hlinkClick r:id="rId10" action="ppaction://hlinksldjump"/>
                        </a:rPr>
                        <a:t> - Multiply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5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hlinkClick r:id="rId10" action="ppaction://hlinksldjump"/>
                        </a:rPr>
                        <a:t>Algebraic Fractions</a:t>
                      </a:r>
                      <a:r>
                        <a:rPr lang="en-GB" sz="1200" baseline="0" dirty="0" smtClean="0">
                          <a:hlinkClick r:id="rId10" action="ppaction://hlinksldjump"/>
                        </a:rPr>
                        <a:t> - Add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5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hlinkClick r:id="rId10" action="ppaction://hlinksldjump"/>
                        </a:rPr>
                        <a:t>Algebraic Fractions</a:t>
                      </a:r>
                      <a:r>
                        <a:rPr lang="en-GB" sz="1200" baseline="0" dirty="0" smtClean="0">
                          <a:hlinkClick r:id="rId10" action="ppaction://hlinksldjump"/>
                        </a:rPr>
                        <a:t> - Factorise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5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11" action="ppaction://hlinksldjump"/>
                        </a:rPr>
                        <a:t>Substitute into an Expression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5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hlinkClick r:id="rId11" action="ppaction://hlinksldjump"/>
                        </a:rPr>
                        <a:t>Substitute into worded</a:t>
                      </a:r>
                      <a:r>
                        <a:rPr lang="en-GB" sz="1200" baseline="0" dirty="0" smtClean="0">
                          <a:hlinkClick r:id="rId11" action="ppaction://hlinksldjump"/>
                        </a:rPr>
                        <a:t> formula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5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hlinkClick r:id="rId11" action="ppaction://hlinksldjump"/>
                        </a:rPr>
                        <a:t>Substitute and</a:t>
                      </a:r>
                      <a:r>
                        <a:rPr lang="en-GB" sz="1100" baseline="0" dirty="0" smtClean="0">
                          <a:hlinkClick r:id="rId11" action="ppaction://hlinksldjump"/>
                        </a:rPr>
                        <a:t> reverse</a:t>
                      </a:r>
                      <a:r>
                        <a:rPr lang="en-GB" sz="1100" dirty="0" smtClean="0">
                          <a:hlinkClick r:id="rId11" action="ppaction://hlinksldjump"/>
                        </a:rPr>
                        <a:t> worded</a:t>
                      </a:r>
                      <a:r>
                        <a:rPr lang="en-GB" sz="1100" baseline="0" dirty="0" smtClean="0">
                          <a:hlinkClick r:id="rId11" action="ppaction://hlinksldjump"/>
                        </a:rPr>
                        <a:t> formula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5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79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www.missbsresources.com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934830" y="0"/>
            <a:ext cx="28616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Contents</a:t>
            </a:r>
          </a:p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Algebra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690" y="272609"/>
            <a:ext cx="2106140" cy="778215"/>
          </a:xfrm>
          <a:prstGeom prst="rect">
            <a:avLst/>
          </a:prstGeom>
          <a:solidFill>
            <a:srgbClr val="2E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 smtClean="0">
                <a:ln>
                  <a:solidFill>
                    <a:schemeClr val="tx1"/>
                  </a:solidFill>
                </a:ln>
                <a:solidFill>
                  <a:srgbClr val="7A3D00"/>
                </a:solidFill>
                <a:latin typeface="AR DARLING" panose="02000000000000000000" pitchFamily="2" charset="0"/>
              </a:rPr>
              <a:t>DIRT</a:t>
            </a:r>
            <a:endParaRPr lang="en-GB" sz="6000" dirty="0">
              <a:ln>
                <a:solidFill>
                  <a:schemeClr val="tx1"/>
                </a:solidFill>
              </a:ln>
              <a:solidFill>
                <a:srgbClr val="7A3D00"/>
              </a:solidFill>
              <a:latin typeface="AR DARLING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124181"/>
              </p:ext>
            </p:extLst>
          </p:nvPr>
        </p:nvGraphicFramePr>
        <p:xfrm>
          <a:off x="115301" y="1588169"/>
          <a:ext cx="6533148" cy="6697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7716"/>
                <a:gridCol w="2177716"/>
                <a:gridCol w="2177716"/>
              </a:tblGrid>
              <a:tr h="24450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Topic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Contributor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Twitter Handle </a:t>
                      </a:r>
                      <a:endParaRPr lang="en-GB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2" action="ppaction://hlinksldjump"/>
                        </a:rPr>
                        <a:t>Substitute</a:t>
                      </a:r>
                      <a:r>
                        <a:rPr lang="en-GB" sz="1200" baseline="0" dirty="0" smtClean="0">
                          <a:hlinkClick r:id="rId2" action="ppaction://hlinksldjump"/>
                        </a:rPr>
                        <a:t> into science formula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2" action="ppaction://hlinksldjump"/>
                        </a:rPr>
                        <a:t>Deduce</a:t>
                      </a:r>
                      <a:r>
                        <a:rPr lang="en-GB" sz="1200" baseline="0" dirty="0" smtClean="0">
                          <a:hlinkClick r:id="rId2" action="ppaction://hlinksldjump"/>
                        </a:rPr>
                        <a:t> possible variables.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2" action="ppaction://hlinksldjump"/>
                        </a:rPr>
                        <a:t>Write a formula in words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hlinkClick r:id="rId4" action="ppaction://hlinksldjump"/>
                        </a:rPr>
                        <a:t>Substitute</a:t>
                      </a:r>
                      <a:r>
                        <a:rPr lang="en-GB" sz="1100" baseline="0" dirty="0" smtClean="0">
                          <a:hlinkClick r:id="rId4" action="ppaction://hlinksldjump"/>
                        </a:rPr>
                        <a:t> into scientific formula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5" action="ppaction://hlinksldjump"/>
                        </a:rPr>
                        <a:t>Form and solve Equations</a:t>
                      </a:r>
                      <a:r>
                        <a:rPr lang="en-GB" sz="1200" baseline="0" dirty="0" smtClean="0">
                          <a:hlinkClick r:id="rId5" action="ppaction://hlinksldjump"/>
                        </a:rPr>
                        <a:t> </a:t>
                      </a:r>
                      <a:r>
                        <a:rPr lang="en-GB" sz="1200" dirty="0" smtClean="0">
                          <a:hlinkClick r:id="rId5" action="ppaction://hlinksldjump"/>
                        </a:rPr>
                        <a:t> Perimeter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hlinkClick r:id="rId5" action="ppaction://hlinksldjump"/>
                        </a:rPr>
                        <a:t>Form and solve Equations</a:t>
                      </a:r>
                      <a:r>
                        <a:rPr lang="en-GB" sz="1200" baseline="0" dirty="0" smtClean="0">
                          <a:hlinkClick r:id="rId5" action="ppaction://hlinksldjump"/>
                        </a:rPr>
                        <a:t> </a:t>
                      </a:r>
                      <a:r>
                        <a:rPr lang="en-GB" sz="1200" dirty="0" smtClean="0">
                          <a:hlinkClick r:id="rId5" action="ppaction://hlinksldjump"/>
                        </a:rPr>
                        <a:t> Simple Functional 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hlinkClick r:id="rId5" action="ppaction://hlinksldjump"/>
                        </a:rPr>
                        <a:t>Form and solve Equations</a:t>
                      </a:r>
                      <a:r>
                        <a:rPr lang="en-GB" sz="1200" baseline="0" dirty="0" smtClean="0">
                          <a:hlinkClick r:id="rId5" action="ppaction://hlinksldjump"/>
                        </a:rPr>
                        <a:t> </a:t>
                      </a:r>
                      <a:endParaRPr lang="en-GB" sz="1200" dirty="0" smtClean="0">
                        <a:hlinkClick r:id="rId5" action="ppaction://hlinksldjump"/>
                      </a:endParaRPr>
                    </a:p>
                    <a:p>
                      <a:pPr algn="ctr"/>
                      <a:r>
                        <a:rPr lang="en-GB" sz="1200" dirty="0" smtClean="0">
                          <a:hlinkClick r:id="rId5" action="ppaction://hlinksldjump"/>
                        </a:rPr>
                        <a:t>I think of a number…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5" action="ppaction://hlinksldjump"/>
                        </a:rPr>
                        <a:t>Form and solve Equations</a:t>
                      </a:r>
                      <a:r>
                        <a:rPr lang="en-GB" sz="1200" baseline="0" dirty="0" smtClean="0">
                          <a:hlinkClick r:id="rId5" action="ppaction://hlinksldjump"/>
                        </a:rPr>
                        <a:t> </a:t>
                      </a:r>
                      <a:r>
                        <a:rPr lang="en-GB" sz="1200" dirty="0" smtClean="0">
                          <a:hlinkClick r:id="rId5" action="ppaction://hlinksldjump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dirty="0" smtClean="0">
                          <a:hlinkClick r:id="rId5" action="ppaction://hlinksldjump"/>
                        </a:rPr>
                        <a:t>Rectangles</a:t>
                      </a:r>
                      <a:r>
                        <a:rPr lang="en-GB" sz="1200" baseline="0" dirty="0" smtClean="0">
                          <a:hlinkClick r:id="rId5" action="ppaction://hlinksldjump"/>
                        </a:rPr>
                        <a:t> have same Area.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6" action="ppaction://hlinksldjump"/>
                        </a:rPr>
                        <a:t>Solving one-step</a:t>
                      </a:r>
                      <a:r>
                        <a:rPr lang="en-GB" sz="1200" baseline="0" dirty="0" smtClean="0">
                          <a:hlinkClick r:id="rId6" action="ppaction://hlinksldjump"/>
                        </a:rPr>
                        <a:t> equations </a:t>
                      </a:r>
                    </a:p>
                    <a:p>
                      <a:pPr algn="ctr"/>
                      <a:r>
                        <a:rPr lang="en-GB" sz="1200" baseline="0" dirty="0" smtClean="0">
                          <a:hlinkClick r:id="rId6" action="ppaction://hlinksldjump"/>
                        </a:rPr>
                        <a:t>Add/Subtract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6" action="ppaction://hlinksldjump"/>
                        </a:rPr>
                        <a:t>Solving one-step</a:t>
                      </a:r>
                      <a:r>
                        <a:rPr lang="en-GB" sz="1200" baseline="0" dirty="0" smtClean="0">
                          <a:hlinkClick r:id="rId6" action="ppaction://hlinksldjump"/>
                        </a:rPr>
                        <a:t> equations </a:t>
                      </a:r>
                      <a:endParaRPr lang="en-GB" sz="1200" baseline="0" dirty="0">
                        <a:hlinkClick r:id="rId6" action="ppaction://hlinksldjump"/>
                      </a:endParaRPr>
                    </a:p>
                    <a:p>
                      <a:pPr algn="ctr"/>
                      <a:r>
                        <a:rPr lang="en-GB" sz="1200" baseline="0" dirty="0" smtClean="0">
                          <a:hlinkClick r:id="rId6" action="ppaction://hlinksldjump"/>
                        </a:rPr>
                        <a:t>Multiply/Divide</a:t>
                      </a:r>
                      <a:endParaRPr lang="en-GB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hlinkClick r:id="rId6" action="ppaction://hlinksldjump"/>
                        </a:rPr>
                        <a:t>Solving two-step</a:t>
                      </a:r>
                      <a:r>
                        <a:rPr lang="en-GB" sz="1200" baseline="0" dirty="0" smtClean="0">
                          <a:hlinkClick r:id="rId6" action="ppaction://hlinksldjump"/>
                        </a:rPr>
                        <a:t> equations </a:t>
                      </a:r>
                      <a:endParaRPr lang="en-GB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hlinkClick r:id="rId6" action="ppaction://hlinksldjump"/>
                        </a:rPr>
                        <a:t>Solving two-step</a:t>
                      </a:r>
                      <a:r>
                        <a:rPr lang="en-GB" sz="1200" baseline="0" dirty="0" smtClean="0">
                          <a:hlinkClick r:id="rId6" action="ppaction://hlinksldjump"/>
                        </a:rPr>
                        <a:t> equations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hlinkClick r:id="rId6" action="ppaction://hlinksldjump"/>
                        </a:rPr>
                        <a:t>With Brackets</a:t>
                      </a:r>
                      <a:endParaRPr lang="en-GB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7" action="ppaction://hlinksldjump"/>
                        </a:rPr>
                        <a:t>Solve</a:t>
                      </a:r>
                      <a:r>
                        <a:rPr lang="en-GB" sz="1200" baseline="0" dirty="0" smtClean="0">
                          <a:hlinkClick r:id="rId7" action="ppaction://hlinksldjump"/>
                        </a:rPr>
                        <a:t> Equations </a:t>
                      </a:r>
                    </a:p>
                    <a:p>
                      <a:pPr algn="ctr"/>
                      <a:r>
                        <a:rPr lang="en-GB" sz="1200" baseline="0" dirty="0" smtClean="0">
                          <a:hlinkClick r:id="rId7" action="ppaction://hlinksldjump"/>
                        </a:rPr>
                        <a:t>Unknowns on both sides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7" action="ppaction://hlinksldjump"/>
                        </a:rPr>
                        <a:t>Solve</a:t>
                      </a:r>
                      <a:r>
                        <a:rPr lang="en-GB" sz="1200" baseline="0" dirty="0" smtClean="0">
                          <a:hlinkClick r:id="rId7" action="ppaction://hlinksldjump"/>
                        </a:rPr>
                        <a:t> Equations </a:t>
                      </a:r>
                    </a:p>
                    <a:p>
                      <a:pPr algn="ctr"/>
                      <a:r>
                        <a:rPr lang="en-GB" sz="1200" baseline="0" dirty="0" smtClean="0">
                          <a:hlinkClick r:id="rId7" action="ppaction://hlinksldjump"/>
                        </a:rPr>
                        <a:t>Unknowns on both sides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7" action="ppaction://hlinksldjump"/>
                        </a:rPr>
                        <a:t>Solve</a:t>
                      </a:r>
                      <a:r>
                        <a:rPr lang="en-GB" sz="1200" baseline="0" dirty="0" smtClean="0">
                          <a:hlinkClick r:id="rId7" action="ppaction://hlinksldjump"/>
                        </a:rPr>
                        <a:t> Equations with bracket</a:t>
                      </a:r>
                    </a:p>
                    <a:p>
                      <a:pPr algn="ctr"/>
                      <a:r>
                        <a:rPr lang="en-GB" sz="1200" baseline="0" dirty="0" smtClean="0">
                          <a:hlinkClick r:id="rId7" action="ppaction://hlinksldjump"/>
                        </a:rPr>
                        <a:t>Unknowns on both sides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  <a:tr h="2256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hlinkClick r:id="rId7" action="ppaction://hlinksldjump"/>
                        </a:rPr>
                        <a:t>Solve</a:t>
                      </a:r>
                      <a:r>
                        <a:rPr lang="en-GB" sz="1200" baseline="0" dirty="0" smtClean="0">
                          <a:hlinkClick r:id="rId7" action="ppaction://hlinksldjump"/>
                        </a:rPr>
                        <a:t> Equations with brackets</a:t>
                      </a:r>
                    </a:p>
                    <a:p>
                      <a:pPr algn="ctr"/>
                      <a:r>
                        <a:rPr lang="en-GB" sz="1200" baseline="0" dirty="0" smtClean="0">
                          <a:hlinkClick r:id="rId7" action="ppaction://hlinksldjump"/>
                        </a:rPr>
                        <a:t>Unknowns on both sides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Danielle Bartram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@</a:t>
                      </a:r>
                      <a:r>
                        <a:rPr lang="en-GB" sz="1200" dirty="0" err="1" smtClean="0">
                          <a:hlinkClick r:id="rId3"/>
                        </a:rPr>
                        <a:t>Missbsresources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39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</TotalTime>
  <Words>7533</Words>
  <Application>Microsoft Office PowerPoint</Application>
  <PresentationFormat>A4 Paper (210x297 mm)</PresentationFormat>
  <Paragraphs>2362</Paragraphs>
  <Slides>73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3" baseType="lpstr">
      <vt:lpstr>AR DARLING</vt:lpstr>
      <vt:lpstr>Arial</vt:lpstr>
      <vt:lpstr>Calibri</vt:lpstr>
      <vt:lpstr>Calibri Light</vt:lpstr>
      <vt:lpstr>Cambria Math</vt:lpstr>
      <vt:lpstr>Comic Sans MS</vt:lpstr>
      <vt:lpstr>MV Boli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Bartram</dc:creator>
  <cp:lastModifiedBy>Danielle Bartram</cp:lastModifiedBy>
  <cp:revision>55</cp:revision>
  <dcterms:created xsi:type="dcterms:W3CDTF">2015-10-30T20:12:59Z</dcterms:created>
  <dcterms:modified xsi:type="dcterms:W3CDTF">2016-02-09T23:24:16Z</dcterms:modified>
</cp:coreProperties>
</file>